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92" r:id="rId4"/>
    <p:sldMasterId id="2147485421" r:id="rId5"/>
    <p:sldMasterId id="2147485435" r:id="rId6"/>
  </p:sldMasterIdLst>
  <p:notesMasterIdLst>
    <p:notesMasterId r:id="rId52"/>
  </p:notesMasterIdLst>
  <p:sldIdLst>
    <p:sldId id="736" r:id="rId7"/>
    <p:sldId id="738" r:id="rId8"/>
    <p:sldId id="746" r:id="rId9"/>
    <p:sldId id="1993219273" r:id="rId10"/>
    <p:sldId id="662" r:id="rId11"/>
    <p:sldId id="762" r:id="rId12"/>
    <p:sldId id="270" r:id="rId13"/>
    <p:sldId id="1993219270" r:id="rId14"/>
    <p:sldId id="6660" r:id="rId15"/>
    <p:sldId id="1757" r:id="rId16"/>
    <p:sldId id="1762" r:id="rId17"/>
    <p:sldId id="302" r:id="rId18"/>
    <p:sldId id="1993219261" r:id="rId19"/>
    <p:sldId id="770" r:id="rId20"/>
    <p:sldId id="1801" r:id="rId21"/>
    <p:sldId id="275" r:id="rId22"/>
    <p:sldId id="1774" r:id="rId23"/>
    <p:sldId id="1693" r:id="rId24"/>
    <p:sldId id="314" r:id="rId25"/>
    <p:sldId id="264" r:id="rId26"/>
    <p:sldId id="292" r:id="rId27"/>
    <p:sldId id="260" r:id="rId28"/>
    <p:sldId id="1993219275" r:id="rId29"/>
    <p:sldId id="263" r:id="rId30"/>
    <p:sldId id="1993219276" r:id="rId31"/>
    <p:sldId id="1993219271" r:id="rId32"/>
    <p:sldId id="283" r:id="rId33"/>
    <p:sldId id="265" r:id="rId34"/>
    <p:sldId id="285" r:id="rId35"/>
    <p:sldId id="266" r:id="rId36"/>
    <p:sldId id="268" r:id="rId37"/>
    <p:sldId id="269" r:id="rId38"/>
    <p:sldId id="289" r:id="rId39"/>
    <p:sldId id="290" r:id="rId40"/>
    <p:sldId id="286" r:id="rId41"/>
    <p:sldId id="281" r:id="rId42"/>
    <p:sldId id="274" r:id="rId43"/>
    <p:sldId id="1993219272" r:id="rId44"/>
    <p:sldId id="1993219277" r:id="rId45"/>
    <p:sldId id="1993219278" r:id="rId46"/>
    <p:sldId id="284" r:id="rId47"/>
    <p:sldId id="277" r:id="rId48"/>
    <p:sldId id="279" r:id="rId49"/>
    <p:sldId id="287" r:id="rId50"/>
    <p:sldId id="199321927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7296" userDrawn="1">
          <p15:clr>
            <a:srgbClr val="A4A3A4"/>
          </p15:clr>
        </p15:guide>
        <p15:guide id="5" orient="horz" pos="4224" userDrawn="1">
          <p15:clr>
            <a:srgbClr val="A4A3A4"/>
          </p15:clr>
        </p15:guide>
        <p15:guide id="6" orient="horz" pos="240" userDrawn="1">
          <p15:clr>
            <a:srgbClr val="A4A3A4"/>
          </p15:clr>
        </p15:guide>
        <p15:guide id="7" orient="horz" pos="1152" userDrawn="1">
          <p15:clr>
            <a:srgbClr val="A4A3A4"/>
          </p15:clr>
        </p15:guide>
        <p15:guide id="8" orient="horz" pos="23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ida Abramov" initials="FA" lastIdx="1" clrIdx="0"/>
  <p:cmAuthor id="7" name="Jennifer Rosen" initials="JR" lastIdx="6" clrIdx="7">
    <p:extLst>
      <p:ext uri="{19B8F6BF-5375-455C-9EA6-DF929625EA0E}">
        <p15:presenceInfo xmlns:p15="http://schemas.microsoft.com/office/powerpoint/2012/main" userId="S::jrosen4@health.nyc.gov::6c39e9da-4024-41bc-a1a0-3d4c96e0add0" providerId="AD"/>
      </p:ext>
    </p:extLst>
  </p:cmAuthor>
  <p:cmAuthor id="1" name="Laurie Williams" initials="LW" lastIdx="104" clrIdx="1"/>
  <p:cmAuthor id="8" name="Chelsea Koski" initials="CK" lastIdx="3" clrIdx="8">
    <p:extLst>
      <p:ext uri="{19B8F6BF-5375-455C-9EA6-DF929625EA0E}">
        <p15:presenceInfo xmlns:p15="http://schemas.microsoft.com/office/powerpoint/2012/main" userId="S::ckoski@signalgroupdc.com::23d1bb15-9ceb-4e81-a89d-a196679ceea8" providerId="AD"/>
      </p:ext>
    </p:extLst>
  </p:cmAuthor>
  <p:cmAuthor id="2" name="Nika Sajed" initials="NS" lastIdx="39" clrIdx="2"/>
  <p:cmAuthor id="9" name="Lara Strydom" initials="LS" lastIdx="12" clrIdx="9">
    <p:extLst>
      <p:ext uri="{19B8F6BF-5375-455C-9EA6-DF929625EA0E}">
        <p15:presenceInfo xmlns:p15="http://schemas.microsoft.com/office/powerpoint/2012/main" userId="S::las66167@uga.edu::ed397088-cbe6-41db-a878-6dd557f0c3bc" providerId="AD"/>
      </p:ext>
    </p:extLst>
  </p:cmAuthor>
  <p:cmAuthor id="3" name="Joe Llewellyn" initials="JL" lastIdx="13" clrIdx="3"/>
  <p:cmAuthor id="4" name="Catherine Chappell" initials="CC" lastIdx="3" clrIdx="4">
    <p:extLst>
      <p:ext uri="{19B8F6BF-5375-455C-9EA6-DF929625EA0E}">
        <p15:presenceInfo xmlns:p15="http://schemas.microsoft.com/office/powerpoint/2012/main" userId="2b9de2b1e3057f3a" providerId="Windows Live"/>
      </p:ext>
    </p:extLst>
  </p:cmAuthor>
  <p:cmAuthor id="5" name="Chappell, Catherine A" initials="CCA" lastIdx="1" clrIdx="5">
    <p:extLst>
      <p:ext uri="{19B8F6BF-5375-455C-9EA6-DF929625EA0E}">
        <p15:presenceInfo xmlns:p15="http://schemas.microsoft.com/office/powerpoint/2012/main" userId="S::chappellca@upmc.edu::119754a4-c7ce-4aa5-bc4e-a01bb52634c5" providerId="AD"/>
      </p:ext>
    </p:extLst>
  </p:cmAuthor>
  <p:cmAuthor id="6" name="Alicia Willard" initials="AW" lastIdx="40" clrIdx="6">
    <p:extLst>
      <p:ext uri="{19B8F6BF-5375-455C-9EA6-DF929625EA0E}">
        <p15:presenceInfo xmlns:p15="http://schemas.microsoft.com/office/powerpoint/2012/main" userId="S::awillard@signaldc.com::f2b05143-33fb-4dc1-8e86-efa027d7d5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75945" autoAdjust="0"/>
  </p:normalViewPr>
  <p:slideViewPr>
    <p:cSldViewPr snapToGrid="0">
      <p:cViewPr varScale="1">
        <p:scale>
          <a:sx n="31" d="100"/>
          <a:sy n="31" d="100"/>
        </p:scale>
        <p:origin x="228" y="60"/>
      </p:cViewPr>
      <p:guideLst>
        <p:guide orient="horz" pos="2160"/>
        <p:guide pos="3840"/>
        <p:guide pos="384"/>
        <p:guide pos="7296"/>
        <p:guide orient="horz" pos="4224"/>
        <p:guide orient="horz" pos="240"/>
        <p:guide orient="horz" pos="1152"/>
        <p:guide orient="horz" pos="2376"/>
      </p:guideLst>
    </p:cSldViewPr>
  </p:slideViewPr>
  <p:notesTextViewPr>
    <p:cViewPr>
      <p:scale>
        <a:sx n="1" d="1"/>
        <a:sy n="1" d="1"/>
      </p:scale>
      <p:origin x="0" y="-372"/>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14359950063867E-2"/>
          <c:y val="3.6857688513675504E-2"/>
          <c:w val="0.88657128009987229"/>
          <c:h val="0.85858032173376686"/>
        </c:manualLayout>
      </c:layout>
      <c:lineChart>
        <c:grouping val="standard"/>
        <c:varyColors val="0"/>
        <c:ser>
          <c:idx val="0"/>
          <c:order val="0"/>
          <c:tx>
            <c:strRef>
              <c:f>Sheet1!$B$1</c:f>
              <c:strCache>
                <c:ptCount val="1"/>
                <c:pt idx="0">
                  <c:v> Non-Hispanic White</c:v>
                </c:pt>
              </c:strCache>
            </c:strRef>
          </c:tx>
          <c:spPr>
            <a:ln w="50800" cap="rnd">
              <a:solidFill>
                <a:srgbClr val="0070C0"/>
              </a:solidFill>
              <a:round/>
            </a:ln>
            <a:effectLst>
              <a:outerShdw blurRad="50800" dist="38100" dir="2700000" algn="tl" rotWithShape="0">
                <a:prstClr val="black">
                  <a:alpha val="40000"/>
                </a:prstClr>
              </a:outerShdw>
            </a:effectLst>
          </c:spPr>
          <c:marker>
            <c:symbol val="circle"/>
            <c:size val="10"/>
            <c:spPr>
              <a:solidFill>
                <a:srgbClr val="0070C0"/>
              </a:solidFill>
              <a:ln w="9525">
                <a:solidFill>
                  <a:srgbClr val="0070C0"/>
                </a:solidFill>
              </a:ln>
              <a:effectLst>
                <a:outerShdw blurRad="50800" dist="38100" dir="2700000" algn="tl" rotWithShape="0">
                  <a:prstClr val="black">
                    <a:alpha val="40000"/>
                  </a:prstClr>
                </a:outerShdw>
              </a:effectLst>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2.5</c:v>
                </c:pt>
                <c:pt idx="1">
                  <c:v>2.9</c:v>
                </c:pt>
                <c:pt idx="2">
                  <c:v>3</c:v>
                </c:pt>
                <c:pt idx="3">
                  <c:v>3.5</c:v>
                </c:pt>
                <c:pt idx="4">
                  <c:v>4.1500000000000004</c:v>
                </c:pt>
                <c:pt idx="5">
                  <c:v>4.95</c:v>
                </c:pt>
                <c:pt idx="6">
                  <c:v>5.8</c:v>
                </c:pt>
                <c:pt idx="7">
                  <c:v>6.55</c:v>
                </c:pt>
                <c:pt idx="8">
                  <c:v>7.3</c:v>
                </c:pt>
              </c:numCache>
            </c:numRef>
          </c:val>
          <c:smooth val="0"/>
          <c:extLst>
            <c:ext xmlns:c16="http://schemas.microsoft.com/office/drawing/2014/chart" uri="{C3380CC4-5D6E-409C-BE32-E72D297353CC}">
              <c16:uniqueId val="{00000000-C1D7-428A-BED4-F58D50B968C0}"/>
            </c:ext>
          </c:extLst>
        </c:ser>
        <c:ser>
          <c:idx val="1"/>
          <c:order val="1"/>
          <c:tx>
            <c:strRef>
              <c:f>Sheet1!$C$1</c:f>
              <c:strCache>
                <c:ptCount val="1"/>
                <c:pt idx="0">
                  <c:v> Non-Hispanic Black</c:v>
                </c:pt>
              </c:strCache>
            </c:strRef>
          </c:tx>
          <c:spPr>
            <a:ln w="50800" cap="rnd">
              <a:solidFill>
                <a:srgbClr val="C00000"/>
              </a:solidFill>
              <a:round/>
            </a:ln>
            <a:effectLst>
              <a:outerShdw blurRad="50800" dist="38100" dir="2700000" algn="tl" rotWithShape="0">
                <a:prstClr val="black">
                  <a:alpha val="40000"/>
                </a:prstClr>
              </a:outerShdw>
            </a:effectLst>
          </c:spPr>
          <c:marker>
            <c:symbol val="circle"/>
            <c:size val="10"/>
            <c:spPr>
              <a:solidFill>
                <a:srgbClr val="C00000"/>
              </a:solidFill>
              <a:ln w="9525">
                <a:solidFill>
                  <a:srgbClr val="C00000"/>
                </a:solidFill>
              </a:ln>
              <a:effectLst>
                <a:outerShdw blurRad="50800" dist="38100" dir="2700000" algn="tl" rotWithShape="0">
                  <a:prstClr val="black">
                    <a:alpha val="40000"/>
                  </a:prstClr>
                </a:outerShdw>
              </a:effectLst>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0">
                  <c:v>1.3</c:v>
                </c:pt>
                <c:pt idx="1">
                  <c:v>1.4</c:v>
                </c:pt>
                <c:pt idx="2">
                  <c:v>1.3</c:v>
                </c:pt>
                <c:pt idx="3">
                  <c:v>1.6</c:v>
                </c:pt>
                <c:pt idx="4">
                  <c:v>1.6</c:v>
                </c:pt>
                <c:pt idx="5">
                  <c:v>1.5</c:v>
                </c:pt>
                <c:pt idx="6">
                  <c:v>1.2</c:v>
                </c:pt>
                <c:pt idx="7">
                  <c:v>1.5</c:v>
                </c:pt>
                <c:pt idx="8">
                  <c:v>1.6</c:v>
                </c:pt>
              </c:numCache>
            </c:numRef>
          </c:val>
          <c:smooth val="0"/>
          <c:extLst>
            <c:ext xmlns:c16="http://schemas.microsoft.com/office/drawing/2014/chart" uri="{C3380CC4-5D6E-409C-BE32-E72D297353CC}">
              <c16:uniqueId val="{00000001-C1D7-428A-BED4-F58D50B968C0}"/>
            </c:ext>
          </c:extLst>
        </c:ser>
        <c:ser>
          <c:idx val="2"/>
          <c:order val="2"/>
          <c:tx>
            <c:strRef>
              <c:f>Sheet1!$D$1</c:f>
              <c:strCache>
                <c:ptCount val="1"/>
                <c:pt idx="0">
                  <c:v> Hispanic</c:v>
                </c:pt>
              </c:strCache>
            </c:strRef>
          </c:tx>
          <c:spPr>
            <a:ln w="50800" cap="rnd">
              <a:solidFill>
                <a:srgbClr val="00B050"/>
              </a:solidFill>
              <a:round/>
            </a:ln>
            <a:effectLst>
              <a:outerShdw blurRad="50800" dist="38100" dir="2700000" algn="tl" rotWithShape="0">
                <a:prstClr val="black">
                  <a:alpha val="40000"/>
                </a:prstClr>
              </a:outerShdw>
            </a:effectLst>
          </c:spPr>
          <c:marker>
            <c:symbol val="circle"/>
            <c:size val="10"/>
            <c:spPr>
              <a:solidFill>
                <a:srgbClr val="00B050"/>
              </a:solidFill>
              <a:ln w="9525">
                <a:solidFill>
                  <a:srgbClr val="00B050"/>
                </a:solidFill>
              </a:ln>
              <a:effectLst>
                <a:outerShdw blurRad="50800" dist="38100" dir="2700000" algn="tl" rotWithShape="0">
                  <a:prstClr val="black">
                    <a:alpha val="40000"/>
                  </a:prstClr>
                </a:outerShdw>
              </a:effectLst>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Sheet1!$D$2:$D$10</c:f>
              <c:numCache>
                <c:formatCode>General</c:formatCode>
                <c:ptCount val="9"/>
                <c:pt idx="0">
                  <c:v>1.1000000000000001</c:v>
                </c:pt>
                <c:pt idx="1">
                  <c:v>1.1000000000000001</c:v>
                </c:pt>
                <c:pt idx="2">
                  <c:v>1.25</c:v>
                </c:pt>
                <c:pt idx="3">
                  <c:v>1.6</c:v>
                </c:pt>
                <c:pt idx="4">
                  <c:v>1.5</c:v>
                </c:pt>
                <c:pt idx="5">
                  <c:v>1.5</c:v>
                </c:pt>
                <c:pt idx="6">
                  <c:v>1.4</c:v>
                </c:pt>
                <c:pt idx="7">
                  <c:v>1.5</c:v>
                </c:pt>
                <c:pt idx="8">
                  <c:v>1.6</c:v>
                </c:pt>
              </c:numCache>
            </c:numRef>
          </c:val>
          <c:smooth val="0"/>
          <c:extLst>
            <c:ext xmlns:c16="http://schemas.microsoft.com/office/drawing/2014/chart" uri="{C3380CC4-5D6E-409C-BE32-E72D297353CC}">
              <c16:uniqueId val="{00000002-C1D7-428A-BED4-F58D50B968C0}"/>
            </c:ext>
          </c:extLst>
        </c:ser>
        <c:ser>
          <c:idx val="3"/>
          <c:order val="3"/>
          <c:tx>
            <c:strRef>
              <c:f>Sheet1!$E$1</c:f>
              <c:strCache>
                <c:ptCount val="1"/>
                <c:pt idx="0">
                  <c:v> Asian</c:v>
                </c:pt>
              </c:strCache>
            </c:strRef>
          </c:tx>
          <c:spPr>
            <a:ln w="50800" cap="rnd">
              <a:solidFill>
                <a:schemeClr val="accent4"/>
              </a:solidFill>
              <a:round/>
            </a:ln>
            <a:effectLst>
              <a:outerShdw blurRad="50800" dist="38100" dir="2700000" algn="tl" rotWithShape="0">
                <a:prstClr val="black">
                  <a:alpha val="40000"/>
                </a:prstClr>
              </a:outerShdw>
            </a:effectLst>
          </c:spPr>
          <c:marker>
            <c:symbol val="circle"/>
            <c:size val="10"/>
            <c:spPr>
              <a:solidFill>
                <a:schemeClr val="accent4"/>
              </a:solidFill>
              <a:ln w="9525">
                <a:solidFill>
                  <a:schemeClr val="accent4"/>
                </a:solidFill>
              </a:ln>
              <a:effectLst>
                <a:outerShdw blurRad="50800" dist="38100" dir="2700000" algn="tl" rotWithShape="0">
                  <a:prstClr val="black">
                    <a:alpha val="40000"/>
                  </a:prstClr>
                </a:outerShdw>
              </a:effectLst>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Sheet1!$E$2:$E$10</c:f>
              <c:numCache>
                <c:formatCode>General</c:formatCode>
                <c:ptCount val="9"/>
                <c:pt idx="5">
                  <c:v>0.9</c:v>
                </c:pt>
                <c:pt idx="6">
                  <c:v>0.9</c:v>
                </c:pt>
                <c:pt idx="7">
                  <c:v>0.8</c:v>
                </c:pt>
                <c:pt idx="8">
                  <c:v>0.99</c:v>
                </c:pt>
              </c:numCache>
            </c:numRef>
          </c:val>
          <c:smooth val="0"/>
          <c:extLst>
            <c:ext xmlns:c16="http://schemas.microsoft.com/office/drawing/2014/chart" uri="{C3380CC4-5D6E-409C-BE32-E72D297353CC}">
              <c16:uniqueId val="{00000000-BF5C-41FC-9CEA-A6DEDADA0016}"/>
            </c:ext>
          </c:extLst>
        </c:ser>
        <c:dLbls>
          <c:showLegendKey val="0"/>
          <c:showVal val="0"/>
          <c:showCatName val="0"/>
          <c:showSerName val="0"/>
          <c:showPercent val="0"/>
          <c:showBubbleSize val="0"/>
        </c:dLbls>
        <c:marker val="1"/>
        <c:smooth val="0"/>
        <c:axId val="318150256"/>
        <c:axId val="318151432"/>
      </c:lineChart>
      <c:catAx>
        <c:axId val="318150256"/>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18151432"/>
        <c:crosses val="autoZero"/>
        <c:auto val="1"/>
        <c:lblAlgn val="ctr"/>
        <c:lblOffset val="100"/>
        <c:noMultiLvlLbl val="0"/>
      </c:catAx>
      <c:valAx>
        <c:axId val="318151432"/>
        <c:scaling>
          <c:orientation val="minMax"/>
          <c:max val="8"/>
        </c:scaling>
        <c:delete val="0"/>
        <c:axPos val="l"/>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18150256"/>
        <c:crosses val="autoZero"/>
        <c:crossBetween val="midCat"/>
      </c:valAx>
      <c:spPr>
        <a:noFill/>
        <a:ln>
          <a:noFill/>
        </a:ln>
        <a:effectLst/>
      </c:spPr>
    </c:plotArea>
    <c:legend>
      <c:legendPos val="b"/>
      <c:layout>
        <c:manualLayout>
          <c:xMode val="edge"/>
          <c:yMode val="edge"/>
          <c:x val="5.7969595273044218E-2"/>
          <c:y val="1.0704294558671914E-2"/>
          <c:w val="0.47797261794098345"/>
          <c:h val="0.3500621419870886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21087032962701E-2"/>
          <c:y val="6.6798774834034319E-2"/>
          <c:w val="0.90930776012664238"/>
          <c:h val="0.71949990386377982"/>
        </c:manualLayout>
      </c:layout>
      <c:barChart>
        <c:barDir val="col"/>
        <c:grouping val="clustered"/>
        <c:varyColors val="0"/>
        <c:ser>
          <c:idx val="0"/>
          <c:order val="0"/>
          <c:spPr>
            <a:solidFill>
              <a:schemeClr val="accent1"/>
            </a:solidFill>
            <a:ln>
              <a:noFill/>
            </a:ln>
            <a:effectLst/>
          </c:spPr>
          <c:invertIfNegative val="0"/>
          <c:dLbls>
            <c:dLbl>
              <c:idx val="0"/>
              <c:layout>
                <c:manualLayout>
                  <c:x val="1.1678184273189743E-7"/>
                  <c:y val="1.0543009451673436E-2"/>
                </c:manualLayout>
              </c:layout>
              <c:tx>
                <c:rich>
                  <a:bodyPr/>
                  <a:lstStyle/>
                  <a:p>
                    <a:fld id="{111F4174-5EDD-45AE-B254-35D92578D428}" type="VALUE">
                      <a:rPr lang="en-US" smtClean="0"/>
                      <a:pPr/>
                      <a:t>[VALUE]</a:t>
                    </a:fld>
                    <a:r>
                      <a:rPr lang="en-US" dirty="0"/>
                      <a:t>, (59%)</a:t>
                    </a:r>
                  </a:p>
                </c:rich>
              </c:tx>
              <c:showLegendKey val="0"/>
              <c:showVal val="1"/>
              <c:showCatName val="0"/>
              <c:showSerName val="0"/>
              <c:showPercent val="0"/>
              <c:showBubbleSize val="0"/>
              <c:extLst>
                <c:ext xmlns:c15="http://schemas.microsoft.com/office/drawing/2012/chart" uri="{CE6537A1-D6FC-4f65-9D91-7224C49458BB}">
                  <c15:layout>
                    <c:manualLayout>
                      <c:w val="0.18080818874281426"/>
                      <c:h val="8.5952076267545724E-2"/>
                    </c:manualLayout>
                  </c15:layout>
                  <c15:dlblFieldTable/>
                  <c15:showDataLabelsRange val="0"/>
                </c:ext>
                <c:ext xmlns:c16="http://schemas.microsoft.com/office/drawing/2014/chart" uri="{C3380CC4-5D6E-409C-BE32-E72D297353CC}">
                  <c16:uniqueId val="{00000000-AC2E-427E-A042-4C51DC94A253}"/>
                </c:ext>
              </c:extLst>
            </c:dLbl>
            <c:dLbl>
              <c:idx val="1"/>
              <c:tx>
                <c:rich>
                  <a:bodyPr/>
                  <a:lstStyle/>
                  <a:p>
                    <a:fld id="{895E6F6F-BAFD-4400-905B-7CCB78A1BAD3}" type="VALUE">
                      <a:rPr lang="en-US" smtClean="0"/>
                      <a:pPr/>
                      <a:t>[VALUE]</a:t>
                    </a:fld>
                    <a:r>
                      <a:rPr lang="en-US"/>
                      <a:t>, 22%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2E-427E-A042-4C51DC94A253}"/>
                </c:ext>
              </c:extLst>
            </c:dLbl>
            <c:dLbl>
              <c:idx val="2"/>
              <c:tx>
                <c:rich>
                  <a:bodyPr/>
                  <a:lstStyle/>
                  <a:p>
                    <a:fld id="{3F423FF0-C040-49CE-B4BD-0318A48B8B32}" type="VALUE">
                      <a:rPr lang="en-US" smtClean="0"/>
                      <a:pPr/>
                      <a:t>[VALUE]</a:t>
                    </a:fld>
                    <a:r>
                      <a:rPr lang="en-US"/>
                      <a:t>, 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2E-427E-A042-4C51DC94A253}"/>
                </c:ext>
              </c:extLst>
            </c:dLbl>
            <c:dLbl>
              <c:idx val="3"/>
              <c:tx>
                <c:rich>
                  <a:bodyPr/>
                  <a:lstStyle/>
                  <a:p>
                    <a:fld id="{9C40DAB4-D936-40E5-A899-CA0B44E45CD9}" type="VALUE">
                      <a:rPr lang="en-US" smtClean="0"/>
                      <a:pPr/>
                      <a:t>[VALUE]</a:t>
                    </a:fld>
                    <a:r>
                      <a:rPr lang="en-US"/>
                      <a:t>, 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C2E-427E-A042-4C51DC94A253}"/>
                </c:ext>
              </c:extLst>
            </c:dLbl>
            <c:dLbl>
              <c:idx val="4"/>
              <c:tx>
                <c:rich>
                  <a:bodyPr/>
                  <a:lstStyle/>
                  <a:p>
                    <a:fld id="{E59987BD-803C-45FC-918A-5369BBC8C94D}" type="VALUE">
                      <a:rPr lang="en-US" smtClean="0"/>
                      <a:pPr/>
                      <a:t>[VALUE]</a:t>
                    </a:fld>
                    <a:r>
                      <a:rPr lang="en-US"/>
                      <a:t>, 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C2E-427E-A042-4C51DC94A253}"/>
                </c:ext>
              </c:extLst>
            </c:dLbl>
            <c:dLbl>
              <c:idx val="5"/>
              <c:tx>
                <c:rich>
                  <a:bodyPr/>
                  <a:lstStyle/>
                  <a:p>
                    <a:fld id="{475C2866-8DD9-4BDC-844D-B52E782E9378}" type="VALUE">
                      <a:rPr lang="en-US" smtClean="0"/>
                      <a:pPr/>
                      <a:t>[VALUE]</a:t>
                    </a:fld>
                    <a:r>
                      <a:rPr lang="en-US"/>
                      <a:t>, &lt;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2E-427E-A042-4C51DC94A25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accent6">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'RaceEth Chart'!$A$2:$A$7</c:f>
              <c:strCache>
                <c:ptCount val="6"/>
                <c:pt idx="0">
                  <c:v>Asian/Pacific Islander, non-Latino</c:v>
                </c:pt>
                <c:pt idx="1">
                  <c:v>Black, non-Latino</c:v>
                </c:pt>
                <c:pt idx="2">
                  <c:v>White, non-Latino</c:v>
                </c:pt>
                <c:pt idx="3">
                  <c:v>Other</c:v>
                </c:pt>
                <c:pt idx="4">
                  <c:v>Latino/a</c:v>
                </c:pt>
                <c:pt idx="5">
                  <c:v>Unknown</c:v>
                </c:pt>
              </c:strCache>
            </c:strRef>
          </c:cat>
          <c:val>
            <c:numRef>
              <c:f>'RaceEth Chart'!$B$2:$B$7</c:f>
              <c:numCache>
                <c:formatCode>General</c:formatCode>
                <c:ptCount val="6"/>
                <c:pt idx="0">
                  <c:v>466</c:v>
                </c:pt>
                <c:pt idx="1">
                  <c:v>169</c:v>
                </c:pt>
                <c:pt idx="2">
                  <c:v>69</c:v>
                </c:pt>
                <c:pt idx="3">
                  <c:v>56</c:v>
                </c:pt>
                <c:pt idx="4">
                  <c:v>27</c:v>
                </c:pt>
                <c:pt idx="5">
                  <c:v>1</c:v>
                </c:pt>
              </c:numCache>
            </c:numRef>
          </c:val>
          <c:extLst>
            <c:ext xmlns:c16="http://schemas.microsoft.com/office/drawing/2014/chart" uri="{C3380CC4-5D6E-409C-BE32-E72D297353CC}">
              <c16:uniqueId val="{00000000-821D-4ECD-B363-4294FD403F4C}"/>
            </c:ext>
          </c:extLst>
        </c:ser>
        <c:dLbls>
          <c:showLegendKey val="0"/>
          <c:showVal val="0"/>
          <c:showCatName val="0"/>
          <c:showSerName val="0"/>
          <c:showPercent val="0"/>
          <c:showBubbleSize val="0"/>
        </c:dLbls>
        <c:gapWidth val="219"/>
        <c:overlap val="-27"/>
        <c:axId val="2009737791"/>
        <c:axId val="2009735711"/>
      </c:barChart>
      <c:catAx>
        <c:axId val="200973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09735711"/>
        <c:crosses val="autoZero"/>
        <c:auto val="1"/>
        <c:lblAlgn val="ctr"/>
        <c:lblOffset val="100"/>
        <c:noMultiLvlLbl val="0"/>
      </c:catAx>
      <c:valAx>
        <c:axId val="2009735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009737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w="9525">
                <a:solidFill>
                  <a:prstClr val="black">
                    <a:lumMod val="25000"/>
                    <a:lumOff val="75000"/>
                  </a:prstClr>
                </a:solidFill>
              </a:ln>
              <a:effectLst/>
            </c:spPr>
            <c:extLst>
              <c:ext xmlns:c16="http://schemas.microsoft.com/office/drawing/2014/chart" uri="{C3380CC4-5D6E-409C-BE32-E72D297353CC}">
                <c16:uniqueId val="{00000002-2F34-4B45-BC76-2651A93FA24E}"/>
              </c:ext>
            </c:extLst>
          </c:dPt>
          <c:dLbls>
            <c:dLbl>
              <c:idx val="0"/>
              <c:layout>
                <c:manualLayout>
                  <c:x val="-5.8479532163742687E-3"/>
                  <c:y val="-6.2146670225543786E-2"/>
                </c:manualLayout>
              </c:layout>
              <c:tx>
                <c:rich>
                  <a:bodyPr/>
                  <a:lstStyle/>
                  <a:p>
                    <a:fld id="{0EF76625-9294-4482-A07F-53F35EF43395}" type="VALUE">
                      <a:rPr lang="en-US" smtClean="0"/>
                      <a:pPr/>
                      <a:t>[VALUE]</a:t>
                    </a:fld>
                    <a:r>
                      <a:rPr lang="en-US" dirty="0"/>
                      <a:t>, 45%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F34-4B45-BC76-2651A93FA24E}"/>
                </c:ext>
              </c:extLst>
            </c:dLbl>
            <c:dLbl>
              <c:idx val="1"/>
              <c:tx>
                <c:rich>
                  <a:bodyPr/>
                  <a:lstStyle/>
                  <a:p>
                    <a:fld id="{9E073C52-0F7B-4736-A2CD-01BFB8EF7175}" type="VALUE">
                      <a:rPr lang="en-US" smtClean="0"/>
                      <a:pPr/>
                      <a:t>[VALUE]</a:t>
                    </a:fld>
                    <a:r>
                      <a:rPr lang="en-US"/>
                      <a:t>, 19%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34-4B45-BC76-2651A93FA24E}"/>
                </c:ext>
              </c:extLst>
            </c:dLbl>
            <c:dLbl>
              <c:idx val="2"/>
              <c:tx>
                <c:rich>
                  <a:bodyPr/>
                  <a:lstStyle/>
                  <a:p>
                    <a:r>
                      <a:rPr lang="en-US"/>
                      <a:t>96, 12%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F34-4B45-BC76-2651A93FA24E}"/>
                </c:ext>
              </c:extLst>
            </c:dLbl>
            <c:dLbl>
              <c:idx val="3"/>
              <c:tx>
                <c:rich>
                  <a:bodyPr/>
                  <a:lstStyle/>
                  <a:p>
                    <a:fld id="{C74998A7-BA6C-4B29-8EC1-5DD336790829}" type="VALUE">
                      <a:rPr lang="en-US" smtClean="0"/>
                      <a:pPr/>
                      <a:t>[VALUE]</a:t>
                    </a:fld>
                    <a:r>
                      <a:rPr lang="en-US"/>
                      <a:t>, 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F34-4B45-BC76-2651A93FA24E}"/>
                </c:ext>
              </c:extLst>
            </c:dLbl>
            <c:dLbl>
              <c:idx val="4"/>
              <c:tx>
                <c:rich>
                  <a:bodyPr/>
                  <a:lstStyle/>
                  <a:p>
                    <a:fld id="{3365BF9E-258D-4445-993D-40A4AF233516}" type="VALUE">
                      <a:rPr lang="en-US" smtClean="0"/>
                      <a:pPr/>
                      <a:t>[VALUE]</a:t>
                    </a:fld>
                    <a:r>
                      <a:rPr lang="en-US"/>
                      <a:t>, 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F34-4B45-BC76-2651A93FA24E}"/>
                </c:ext>
              </c:extLst>
            </c:dLbl>
            <c:dLbl>
              <c:idx val="5"/>
              <c:tx>
                <c:rich>
                  <a:bodyPr/>
                  <a:lstStyle/>
                  <a:p>
                    <a:r>
                      <a:rPr lang="en-US"/>
                      <a:t>44, 6%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F34-4B45-BC76-2651A93FA24E}"/>
                </c:ext>
              </c:extLst>
            </c:dLbl>
            <c:dLbl>
              <c:idx val="6"/>
              <c:tx>
                <c:rich>
                  <a:bodyPr/>
                  <a:lstStyle/>
                  <a:p>
                    <a:fld id="{22FA0019-D6A5-4C05-A967-ECF2BB946236}" type="VALUE">
                      <a:rPr lang="en-US" smtClean="0"/>
                      <a:pPr/>
                      <a:t>[VALUE]</a:t>
                    </a:fld>
                    <a:r>
                      <a:rPr lang="en-US"/>
                      <a:t>, 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F34-4B45-BC76-2651A93FA24E}"/>
                </c:ext>
              </c:extLst>
            </c:dLbl>
            <c:dLbl>
              <c:idx val="7"/>
              <c:tx>
                <c:rich>
                  <a:bodyPr/>
                  <a:lstStyle/>
                  <a:p>
                    <a:fld id="{E9E825A4-BF56-44E2-9B1E-4D18A51C4124}" type="VALUE">
                      <a:rPr lang="en-US" smtClean="0"/>
                      <a:pPr/>
                      <a:t>[VALUE]</a:t>
                    </a:fld>
                    <a:r>
                      <a:rPr lang="en-US"/>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F34-4B45-BC76-2651A93FA24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accent6">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'Region of Birth'!$A$2:$A$9</c:f>
              <c:strCache>
                <c:ptCount val="8"/>
                <c:pt idx="0">
                  <c:v>China</c:v>
                </c:pt>
                <c:pt idx="1">
                  <c:v>Western Africa</c:v>
                </c:pt>
                <c:pt idx="2">
                  <c:v>Other</c:v>
                </c:pt>
                <c:pt idx="3">
                  <c:v>Caribbean and Haiti</c:v>
                </c:pt>
                <c:pt idx="4">
                  <c:v>West and Central Asia</c:v>
                </c:pt>
                <c:pt idx="5">
                  <c:v>South Asia</c:v>
                </c:pt>
                <c:pt idx="6">
                  <c:v>U.S.</c:v>
                </c:pt>
                <c:pt idx="7">
                  <c:v>Unknown</c:v>
                </c:pt>
              </c:strCache>
            </c:strRef>
          </c:cat>
          <c:val>
            <c:numRef>
              <c:f>'Region of Birth'!$B$2:$B$9</c:f>
              <c:numCache>
                <c:formatCode>General</c:formatCode>
                <c:ptCount val="8"/>
                <c:pt idx="0">
                  <c:v>356</c:v>
                </c:pt>
                <c:pt idx="1">
                  <c:v>153</c:v>
                </c:pt>
                <c:pt idx="2">
                  <c:v>96</c:v>
                </c:pt>
                <c:pt idx="3">
                  <c:v>46</c:v>
                </c:pt>
                <c:pt idx="4">
                  <c:v>46</c:v>
                </c:pt>
                <c:pt idx="5">
                  <c:v>44</c:v>
                </c:pt>
                <c:pt idx="6">
                  <c:v>43</c:v>
                </c:pt>
                <c:pt idx="7">
                  <c:v>4</c:v>
                </c:pt>
              </c:numCache>
            </c:numRef>
          </c:val>
          <c:extLst>
            <c:ext xmlns:c16="http://schemas.microsoft.com/office/drawing/2014/chart" uri="{C3380CC4-5D6E-409C-BE32-E72D297353CC}">
              <c16:uniqueId val="{00000000-2F34-4B45-BC76-2651A93FA24E}"/>
            </c:ext>
          </c:extLst>
        </c:ser>
        <c:dLbls>
          <c:showLegendKey val="0"/>
          <c:showVal val="0"/>
          <c:showCatName val="0"/>
          <c:showSerName val="0"/>
          <c:showPercent val="0"/>
          <c:showBubbleSize val="0"/>
        </c:dLbls>
        <c:gapWidth val="70"/>
        <c:overlap val="7"/>
        <c:axId val="2090337215"/>
        <c:axId val="2090338047"/>
      </c:barChart>
      <c:catAx>
        <c:axId val="20903372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090338047"/>
        <c:crosses val="autoZero"/>
        <c:auto val="1"/>
        <c:lblAlgn val="ctr"/>
        <c:lblOffset val="100"/>
        <c:noMultiLvlLbl val="0"/>
      </c:catAx>
      <c:valAx>
        <c:axId val="209033804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9033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265E6-D549-43A2-97BD-D5575332279C}" type="datetimeFigureOut">
              <a:rPr lang="en-US" smtClean="0"/>
              <a:t>7/28/2021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A934F-49E7-4B61-9DA3-92024B451266}" type="slidenum">
              <a:rPr lang="en-US" smtClean="0"/>
              <a:t>‹#›</a:t>
            </a:fld>
            <a:endParaRPr lang="en-US"/>
          </a:p>
        </p:txBody>
      </p:sp>
    </p:spTree>
    <p:extLst>
      <p:ext uri="{BB962C8B-B14F-4D97-AF65-F5344CB8AC3E}">
        <p14:creationId xmlns:p14="http://schemas.microsoft.com/office/powerpoint/2010/main" val="297889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hs.gov/sites/default/files/Viral-Hepatitis-National-Strategic-Plan-2021-2025.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Arial" panose="020B0604020202020204" pitchFamily="34" charset="0"/>
              <a:buNone/>
              <a:defRPr/>
            </a:pPr>
            <a:r>
              <a:rPr lang="en-US" altLang="en-US" b="1" i="1" u="sng" dirty="0">
                <a:solidFill>
                  <a:srgbClr val="000000"/>
                </a:solidFill>
                <a:latin typeface="Arial" panose="020B0604020202020204" pitchFamily="34" charset="0"/>
                <a:cs typeface="Arial" panose="020B0604020202020204" pitchFamily="34" charset="0"/>
              </a:rPr>
              <a:t>Ron</a:t>
            </a:r>
          </a:p>
          <a:p>
            <a:pPr eaLnBrk="1" hangingPunct="1">
              <a:spcBef>
                <a:spcPct val="0"/>
              </a:spcBef>
              <a:buFont typeface="Arial" panose="020B0604020202020204" pitchFamily="34" charset="0"/>
              <a:buNone/>
              <a:defRPr/>
            </a:pPr>
            <a:endParaRPr lang="en-US" altLang="en-US" dirty="0">
              <a:solidFill>
                <a:srgbClr val="000000"/>
              </a:solidFill>
              <a:latin typeface="Arial" panose="020B0604020202020204" pitchFamily="34" charset="0"/>
              <a:cs typeface="Arial" panose="020B0604020202020204" pitchFamily="34" charset="0"/>
            </a:endParaRPr>
          </a:p>
          <a:p>
            <a:pPr marL="165072" indent="-165072">
              <a:spcBef>
                <a:spcPct val="0"/>
              </a:spcBef>
              <a:buFont typeface="Arial" panose="020B0604020202020204" pitchFamily="34" charset="0"/>
              <a:buChar char="•"/>
              <a:defRPr/>
            </a:pPr>
            <a:r>
              <a:rPr lang="en-US" altLang="en-US" dirty="0">
                <a:solidFill>
                  <a:srgbClr val="000000"/>
                </a:solidFill>
                <a:latin typeface="Arial" panose="020B0604020202020204" pitchFamily="34" charset="0"/>
                <a:cs typeface="Arial" panose="020B0604020202020204" pitchFamily="34" charset="0"/>
              </a:rPr>
              <a:t>11:01 – Welcome!  We’ll be getting started in a few minutes, we’re just giving folks time to filter in</a:t>
            </a:r>
          </a:p>
          <a:p>
            <a:pPr marL="165072" indent="-165072">
              <a:spcBef>
                <a:spcPct val="0"/>
              </a:spcBef>
              <a:buFont typeface="Arial" panose="020B0604020202020204" pitchFamily="34" charset="0"/>
              <a:buChar char="•"/>
              <a:defRPr/>
            </a:pPr>
            <a:r>
              <a:rPr lang="en-US" altLang="en-US" dirty="0">
                <a:solidFill>
                  <a:srgbClr val="000000"/>
                </a:solidFill>
                <a:latin typeface="Arial" panose="020B0604020202020204" pitchFamily="34" charset="0"/>
                <a:cs typeface="Arial" panose="020B0604020202020204" pitchFamily="34" charset="0"/>
              </a:rPr>
              <a:t>11:02 – Welcome! We’ll give people a few more moments then we’ll get started</a:t>
            </a:r>
          </a:p>
          <a:p>
            <a:pPr marL="165072" indent="-165072">
              <a:spcBef>
                <a:spcPct val="0"/>
              </a:spcBef>
              <a:buFont typeface="Arial" panose="020B0604020202020204" pitchFamily="34" charset="0"/>
              <a:buChar char="•"/>
              <a:defRPr/>
            </a:pPr>
            <a:r>
              <a:rPr lang="en-US" altLang="en-US" dirty="0">
                <a:solidFill>
                  <a:srgbClr val="000000"/>
                </a:solidFill>
                <a:latin typeface="Arial" panose="020B0604020202020204" pitchFamily="34" charset="0"/>
                <a:cs typeface="Arial" panose="020B0604020202020204" pitchFamily="34" charset="0"/>
              </a:rPr>
              <a:t>11:03 – Let’s get started.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05129-C399-4F93-903A-C83900220EE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269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72C8F-501C-4801-92B6-F423757316FB}" type="slidenum">
              <a:rPr lang="en-US" smtClean="0"/>
              <a:t>12</a:t>
            </a:fld>
            <a:endParaRPr lang="en-US"/>
          </a:p>
        </p:txBody>
      </p:sp>
    </p:spTree>
    <p:extLst>
      <p:ext uri="{BB962C8B-B14F-4D97-AF65-F5344CB8AC3E}">
        <p14:creationId xmlns:p14="http://schemas.microsoft.com/office/powerpoint/2010/main" val="333802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A934F-49E7-4B61-9DA3-92024B451266}" type="slidenum">
              <a:rPr lang="en-US" smtClean="0"/>
              <a:t>13</a:t>
            </a:fld>
            <a:endParaRPr lang="en-US"/>
          </a:p>
        </p:txBody>
      </p:sp>
    </p:spTree>
    <p:extLst>
      <p:ext uri="{BB962C8B-B14F-4D97-AF65-F5344CB8AC3E}">
        <p14:creationId xmlns:p14="http://schemas.microsoft.com/office/powerpoint/2010/main" val="325749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A934F-49E7-4B61-9DA3-92024B451266}" type="slidenum">
              <a:rPr lang="en-US" smtClean="0"/>
              <a:t>15</a:t>
            </a:fld>
            <a:endParaRPr lang="en-US"/>
          </a:p>
        </p:txBody>
      </p:sp>
    </p:spTree>
    <p:extLst>
      <p:ext uri="{BB962C8B-B14F-4D97-AF65-F5344CB8AC3E}">
        <p14:creationId xmlns:p14="http://schemas.microsoft.com/office/powerpoint/2010/main" val="324295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BFDB8D-966C-4EEA-8B8A-D1D508C2A467}" type="slidenum">
              <a:rPr lang="en-US" smtClean="0"/>
              <a:t>17</a:t>
            </a:fld>
            <a:endParaRPr lang="en-US" dirty="0"/>
          </a:p>
        </p:txBody>
      </p:sp>
    </p:spTree>
    <p:extLst>
      <p:ext uri="{BB962C8B-B14F-4D97-AF65-F5344CB8AC3E}">
        <p14:creationId xmlns:p14="http://schemas.microsoft.com/office/powerpoint/2010/main" val="271260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33DB1F-A12C-4224-943A-FF359AD63883}" type="slidenum">
              <a:rPr lang="en-US" smtClean="0"/>
              <a:t>18</a:t>
            </a:fld>
            <a:endParaRPr lang="en-US" dirty="0"/>
          </a:p>
        </p:txBody>
      </p:sp>
    </p:spTree>
    <p:extLst>
      <p:ext uri="{BB962C8B-B14F-4D97-AF65-F5344CB8AC3E}">
        <p14:creationId xmlns:p14="http://schemas.microsoft.com/office/powerpoint/2010/main" val="232405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first study of HCV treatment during pregnancy, LDV/SOF was safe for pregnant women and effective for HCV cure.  Specifically 100% of participants to date have been cured of HCV and all infants are HCV negative to date.  Although many participants experiences adverse events, all were mild and thus LDV/SOF is well tolerated among pregnant women.  </a:t>
            </a:r>
          </a:p>
          <a:p>
            <a:r>
              <a:rPr lang="en-US" dirty="0"/>
              <a:t>Given our significant rate of screen failure to due genotype 2 and 3 infection, a future study of a pan-genotypic regimen that can cover those genotypes is desperately needed. </a:t>
            </a:r>
          </a:p>
          <a:p>
            <a:r>
              <a:rPr lang="en-US" dirty="0"/>
              <a:t>And given that this is just a pilot study, a larger study must be conductive to confirm the safety and efficacy of HCV treatment during pregnancy before this strategy can be recommended widely.  </a:t>
            </a:r>
          </a:p>
        </p:txBody>
      </p:sp>
      <p:sp>
        <p:nvSpPr>
          <p:cNvPr id="4" name="Slide Number Placeholder 3"/>
          <p:cNvSpPr>
            <a:spLocks noGrp="1"/>
          </p:cNvSpPr>
          <p:nvPr>
            <p:ph type="sldNum" sz="quarter" idx="5"/>
          </p:nvPr>
        </p:nvSpPr>
        <p:spPr/>
        <p:txBody>
          <a:bodyPr/>
          <a:lstStyle/>
          <a:p>
            <a:fld id="{15DA8164-A61D-4D39-B346-4C9F698AC667}" type="slidenum">
              <a:rPr lang="en-US" smtClean="0"/>
              <a:t>19</a:t>
            </a:fld>
            <a:endParaRPr lang="en-US"/>
          </a:p>
        </p:txBody>
      </p:sp>
    </p:spTree>
    <p:extLst>
      <p:ext uri="{BB962C8B-B14F-4D97-AF65-F5344CB8AC3E}">
        <p14:creationId xmlns:p14="http://schemas.microsoft.com/office/powerpoint/2010/main" val="86168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d7d5b2d2f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d7d5b2d2f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59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72C8F-501C-4801-92B6-F423757316FB}" type="slidenum">
              <a:rPr lang="en-US" smtClean="0"/>
              <a:t>21</a:t>
            </a:fld>
            <a:endParaRPr lang="en-US"/>
          </a:p>
        </p:txBody>
      </p:sp>
    </p:spTree>
    <p:extLst>
      <p:ext uri="{BB962C8B-B14F-4D97-AF65-F5344CB8AC3E}">
        <p14:creationId xmlns:p14="http://schemas.microsoft.com/office/powerpoint/2010/main" val="3895697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This presentation is intended as an Introduction to Perinatal Hepatitis B Prevention and Surveillance, and I will be able to go into more detail if there are questions at the end.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085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548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Arial" panose="020B0604020202020204" pitchFamily="34" charset="0"/>
              <a:buNone/>
              <a:defRPr/>
            </a:pPr>
            <a:r>
              <a:rPr lang="en-US" altLang="en-US" sz="1200" b="1" i="1" u="sng" dirty="0">
                <a:solidFill>
                  <a:srgbClr val="000000"/>
                </a:solidFill>
                <a:latin typeface="Arial" panose="020B0604020202020204" pitchFamily="34" charset="0"/>
                <a:cs typeface="Arial" panose="020B0604020202020204" pitchFamily="34" charset="0"/>
              </a:rPr>
              <a:t>Ron</a:t>
            </a:r>
          </a:p>
          <a:p>
            <a:pPr eaLnBrk="1" hangingPunct="1">
              <a:spcBef>
                <a:spcPct val="0"/>
              </a:spcBef>
              <a:buFont typeface="Arial" panose="020B0604020202020204" pitchFamily="34" charset="0"/>
              <a:buNone/>
              <a:defRPr/>
            </a:pPr>
            <a:endParaRPr lang="en-US" altLang="en-US" sz="1200" b="0" i="0" u="none" dirty="0">
              <a:solidFill>
                <a:srgbClr val="000000"/>
              </a:solidFill>
              <a:latin typeface="Arial" panose="020B0604020202020204" pitchFamily="34" charset="0"/>
              <a:cs typeface="Arial" panose="020B0604020202020204" pitchFamily="34" charset="0"/>
            </a:endParaRPr>
          </a:p>
          <a:p>
            <a:pPr marL="165072" marR="0" lvl="0" indent="-16507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200" b="0" i="0" u="none" dirty="0">
                <a:solidFill>
                  <a:srgbClr val="000000"/>
                </a:solidFill>
                <a:latin typeface="Arial" panose="020B0604020202020204" pitchFamily="34" charset="0"/>
                <a:cs typeface="Arial" panose="020B0604020202020204" pitchFamily="34" charset="0"/>
              </a:rPr>
              <a:t>11:03 – Thank you all for joining me today. My name is Dr. Ronald </a:t>
            </a:r>
            <a:r>
              <a:rPr lang="en-US" b="0" dirty="0">
                <a:solidFill>
                  <a:srgbClr val="000000"/>
                </a:solidFill>
                <a:latin typeface="Arial" panose="020B0604020202020204" pitchFamily="34" charset="0"/>
                <a:cs typeface="Arial" panose="020B0604020202020204" pitchFamily="34" charset="0"/>
              </a:rPr>
              <a:t>Valdiserri</a:t>
            </a:r>
            <a:r>
              <a:rPr lang="en-US" altLang="en-US" sz="1200" b="0" i="0" u="none" dirty="0">
                <a:solidFill>
                  <a:srgbClr val="000000"/>
                </a:solidFill>
                <a:latin typeface="Arial" panose="020B0604020202020204" pitchFamily="34" charset="0"/>
                <a:cs typeface="Arial" panose="020B0604020202020204" pitchFamily="34" charset="0"/>
              </a:rPr>
              <a:t>, and I am co-chair of HepVu. I am also a professor in the department of epidemiology at </a:t>
            </a:r>
            <a:r>
              <a:rPr lang="en-US" altLang="en-US" sz="1200" dirty="0">
                <a:solidFill>
                  <a:srgbClr val="000000"/>
                </a:solidFill>
                <a:latin typeface="Arial" panose="020B0604020202020204" pitchFamily="34" charset="0"/>
                <a:cs typeface="Arial" panose="020B0604020202020204" pitchFamily="34" charset="0"/>
              </a:rPr>
              <a:t>Emory University’s Rollins School of Public Health</a:t>
            </a:r>
            <a:r>
              <a:rPr lang="en-US" altLang="en-US" sz="1200" b="0" i="0" u="none" dirty="0">
                <a:solidFill>
                  <a:srgbClr val="000000"/>
                </a:solidFill>
                <a:latin typeface="Arial" panose="020B0604020202020204" pitchFamily="34" charset="0"/>
                <a:cs typeface="Arial" panose="020B0604020202020204" pitchFamily="34" charset="0"/>
              </a:rPr>
              <a:t>.</a:t>
            </a:r>
          </a:p>
          <a:p>
            <a:pPr marL="165072" marR="0" lvl="0" indent="-16507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200" b="0" i="0" u="none" dirty="0">
                <a:solidFill>
                  <a:srgbClr val="000000"/>
                </a:solidFill>
                <a:latin typeface="Arial" panose="020B0604020202020204" pitchFamily="34" charset="0"/>
                <a:cs typeface="Arial" panose="020B0604020202020204" pitchFamily="34" charset="0"/>
              </a:rPr>
              <a:t>Today we’ll discuss </a:t>
            </a:r>
            <a:r>
              <a:rPr lang="en-US" b="0" i="0" dirty="0">
                <a:solidFill>
                  <a:srgbClr val="000000"/>
                </a:solidFill>
                <a:effectLst/>
                <a:latin typeface="Arial" panose="020B0604020202020204" pitchFamily="34" charset="0"/>
                <a:cs typeface="Arial" panose="020B0604020202020204" pitchFamily="34" charset="0"/>
              </a:rPr>
              <a:t>perinatal Hepatitis B and C transmission in the U.S. </a:t>
            </a:r>
          </a:p>
          <a:p>
            <a:pPr marL="165072" marR="0" lvl="0" indent="-16507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During the webinar, I will give a brief introduction of HepVu and set the stage for our experts, who will review</a:t>
            </a:r>
          </a:p>
          <a:p>
            <a:pPr marL="622272" marR="0" lvl="1" indent="-16507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The current state of Hepatitis B and C among pregnant women and women of childbearing age</a:t>
            </a:r>
          </a:p>
          <a:p>
            <a:pPr marL="622272" marR="0" lvl="1" indent="-16507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Underlying factors that contribute to perinatal hepatitis transmission</a:t>
            </a:r>
          </a:p>
          <a:p>
            <a:pPr marL="622272" marR="0" lvl="1" indent="-16507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cs typeface="Arial" panose="020B0604020202020204" pitchFamily="34" charset="0"/>
              </a:rPr>
              <a:t>Strategies for prevention, including screening recommendations</a:t>
            </a:r>
          </a:p>
          <a:p>
            <a:pPr marL="622272" marR="0" lvl="1" indent="-165072"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dirty="0">
              <a:solidFill>
                <a:srgbClr val="000000"/>
              </a:solidFill>
              <a:latin typeface="Arial" panose="020B0604020202020204" pitchFamily="34" charset="0"/>
              <a:cs typeface="Arial" panose="020B0604020202020204" pitchFamily="34" charset="0"/>
            </a:endParaRPr>
          </a:p>
          <a:p>
            <a:pPr marL="165072" indent="-165072">
              <a:spcBef>
                <a:spcPct val="0"/>
              </a:spcBef>
              <a:buFont typeface="Arial" panose="020B0604020202020204" pitchFamily="34" charset="0"/>
              <a:buChar char="•"/>
              <a:defRPr/>
            </a:pPr>
            <a:r>
              <a:rPr lang="en-US" altLang="en-US" sz="1200" b="0" i="0" u="none" dirty="0">
                <a:solidFill>
                  <a:srgbClr val="000000"/>
                </a:solidFill>
                <a:latin typeface="Arial" panose="020B0604020202020204" pitchFamily="34" charset="0"/>
                <a:cs typeface="Arial" panose="020B0604020202020204" pitchFamily="34" charset="0"/>
              </a:rPr>
              <a:t>As a quick note, we are recording this webinar and will be sharing it in the coming days</a:t>
            </a:r>
          </a:p>
          <a:p>
            <a:pPr marL="165072" indent="-165072">
              <a:spcBef>
                <a:spcPct val="0"/>
              </a:spcBef>
              <a:buFont typeface="Arial" panose="020B0604020202020204" pitchFamily="34" charset="0"/>
              <a:buChar char="•"/>
              <a:defRPr/>
            </a:pPr>
            <a:r>
              <a:rPr lang="en-US" altLang="en-US" sz="1200" b="0" i="0" u="none" dirty="0">
                <a:solidFill>
                  <a:srgbClr val="000000"/>
                </a:solidFill>
                <a:latin typeface="Arial" panose="020B0604020202020204" pitchFamily="34" charset="0"/>
                <a:cs typeface="Arial" panose="020B0604020202020204" pitchFamily="34" charset="0"/>
              </a:rPr>
              <a:t>We know many of our colleagues are still engaged in the COVID-19 response, so we are making it available for them, and in case any of you would like to share with your teams</a:t>
            </a:r>
          </a:p>
          <a:p>
            <a:pPr marL="165072" indent="-165072">
              <a:spcBef>
                <a:spcPct val="0"/>
              </a:spcBef>
              <a:buFont typeface="Arial" panose="020B0604020202020204" pitchFamily="34" charset="0"/>
              <a:buChar char="•"/>
              <a:defRPr/>
            </a:pPr>
            <a:r>
              <a:rPr lang="en-US" altLang="en-US" sz="1200" b="0" i="0" u="none" dirty="0">
                <a:solidFill>
                  <a:srgbClr val="000000"/>
                </a:solidFill>
                <a:latin typeface="Arial" panose="020B0604020202020204" pitchFamily="34" charset="0"/>
                <a:cs typeface="Arial" panose="020B0604020202020204" pitchFamily="34" charset="0"/>
              </a:rPr>
              <a:t>We at HepVu thank them for their work to address this pandemic.</a:t>
            </a:r>
          </a:p>
          <a:p>
            <a:endParaRPr lang="en-US"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05129-C399-4F93-903A-C83900220EE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7035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181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review common</a:t>
            </a:r>
            <a:r>
              <a:rPr lang="en-US" baseline="0" dirty="0"/>
              <a:t> serology indicators for hepatitis B </a:t>
            </a:r>
          </a:p>
          <a:p>
            <a:endParaRPr lang="en-US" baseline="0" dirty="0"/>
          </a:p>
          <a:p>
            <a:pPr rtl="0" eaLnBrk="1" fontAlgn="ctr" latinLnBrk="0" hangingPunct="1"/>
            <a:r>
              <a:rPr lang="en-US" sz="1200" b="1" i="0" u="none" strike="noStrike" kern="1200" dirty="0">
                <a:solidFill>
                  <a:schemeClr val="tx1"/>
                </a:solidFill>
                <a:effectLst/>
                <a:latin typeface="Arial" charset="0"/>
                <a:ea typeface="+mn-ea"/>
                <a:cs typeface="+mn-cs"/>
              </a:rPr>
              <a:t> HBsAg  </a:t>
            </a:r>
            <a:r>
              <a:rPr lang="en-US" sz="1200" b="0" i="0" u="none" strike="noStrike" kern="1200" dirty="0">
                <a:solidFill>
                  <a:schemeClr val="tx1"/>
                </a:solidFill>
                <a:effectLst/>
                <a:latin typeface="Arial" charset="0"/>
                <a:ea typeface="+mn-ea"/>
                <a:cs typeface="+mn-cs"/>
              </a:rPr>
              <a:t>-</a:t>
            </a:r>
            <a:r>
              <a:rPr lang="en-US" sz="1200" b="0" i="0" u="none" strike="noStrike" kern="1200" baseline="0" dirty="0">
                <a:solidFill>
                  <a:schemeClr val="tx1"/>
                </a:solidFill>
                <a:effectLst/>
                <a:latin typeface="Arial" charset="0"/>
                <a:ea typeface="+mn-ea"/>
                <a:cs typeface="+mn-cs"/>
              </a:rPr>
              <a:t> indicator of</a:t>
            </a:r>
            <a:r>
              <a:rPr lang="en-US" sz="1200" b="1" i="0" u="none" strike="noStrike" kern="1200" dirty="0">
                <a:solidFill>
                  <a:schemeClr val="tx1"/>
                </a:solidFill>
                <a:effectLst/>
                <a:latin typeface="Arial" charset="0"/>
                <a:ea typeface="+mn-ea"/>
                <a:cs typeface="+mn-cs"/>
              </a:rPr>
              <a:t> acute or chronic infection</a:t>
            </a:r>
            <a:endParaRPr lang="en-US" sz="1200" b="0" i="0" u="none" strike="noStrike" kern="1200" dirty="0">
              <a:solidFill>
                <a:schemeClr val="tx1"/>
              </a:solidFill>
              <a:effectLst/>
              <a:latin typeface="Arial" charset="0"/>
              <a:ea typeface="+mn-ea"/>
              <a:cs typeface="+mn-cs"/>
            </a:endParaRPr>
          </a:p>
          <a:p>
            <a:pPr rtl="0" eaLnBrk="1" fontAlgn="ctr" latinLnBrk="0" hangingPunct="1"/>
            <a:r>
              <a:rPr lang="en-US" sz="1200" b="1" i="0" u="none" strike="noStrike" kern="1200" dirty="0">
                <a:solidFill>
                  <a:schemeClr val="tx1"/>
                </a:solidFill>
                <a:effectLst/>
                <a:latin typeface="Arial" charset="0"/>
                <a:ea typeface="+mn-ea"/>
                <a:cs typeface="+mn-cs"/>
              </a:rPr>
              <a:t> Anti-HBs</a:t>
            </a:r>
            <a:r>
              <a:rPr lang="en-US" sz="1200" b="0" i="0" u="none" strike="noStrike" kern="1200" baseline="0" dirty="0">
                <a:solidFill>
                  <a:schemeClr val="tx1"/>
                </a:solidFill>
                <a:effectLst/>
                <a:latin typeface="Arial" charset="0"/>
                <a:ea typeface="+mn-ea"/>
                <a:cs typeface="+mn-cs"/>
              </a:rPr>
              <a:t> – indicator of an </a:t>
            </a:r>
            <a:r>
              <a:rPr lang="en-US" sz="1200" b="0" i="0" u="none" strike="noStrike" kern="1200" dirty="0">
                <a:solidFill>
                  <a:schemeClr val="tx1"/>
                </a:solidFill>
                <a:effectLst/>
                <a:latin typeface="Arial" charset="0"/>
                <a:ea typeface="+mn-ea"/>
                <a:cs typeface="+mn-cs"/>
              </a:rPr>
              <a:t>immune response after infection or vaccination (&gt;=10 </a:t>
            </a:r>
            <a:r>
              <a:rPr lang="en-US" sz="1200" b="0" i="0" u="none" strike="noStrike" kern="1200" dirty="0" err="1">
                <a:solidFill>
                  <a:schemeClr val="tx1"/>
                </a:solidFill>
                <a:effectLst/>
                <a:latin typeface="Arial" charset="0"/>
                <a:ea typeface="+mn-ea"/>
                <a:cs typeface="+mn-cs"/>
              </a:rPr>
              <a:t>mIU</a:t>
            </a:r>
            <a:r>
              <a:rPr lang="en-US" sz="1200" b="0" i="0" u="none" strike="noStrike" kern="1200" dirty="0">
                <a:solidFill>
                  <a:schemeClr val="tx1"/>
                </a:solidFill>
                <a:effectLst/>
                <a:latin typeface="Arial" charset="0"/>
                <a:ea typeface="+mn-ea"/>
                <a:cs typeface="+mn-cs"/>
              </a:rPr>
              <a:t>/mL)</a:t>
            </a:r>
          </a:p>
          <a:p>
            <a:pPr rtl="0" eaLnBrk="1" fontAlgn="ctr" latinLnBrk="0" hangingPunct="1"/>
            <a:r>
              <a:rPr lang="en-US" sz="1200" b="1" i="0" u="none" strike="noStrike" kern="1200" dirty="0">
                <a:solidFill>
                  <a:schemeClr val="tx1"/>
                </a:solidFill>
                <a:effectLst/>
                <a:latin typeface="Arial" charset="0"/>
                <a:ea typeface="+mn-ea"/>
                <a:cs typeface="+mn-cs"/>
              </a:rPr>
              <a:t> </a:t>
            </a:r>
            <a:r>
              <a:rPr lang="en-US" sz="1200" b="1" i="0" u="none" strike="noStrike" kern="1200" dirty="0" err="1">
                <a:solidFill>
                  <a:schemeClr val="tx1"/>
                </a:solidFill>
                <a:effectLst/>
                <a:latin typeface="Arial" charset="0"/>
                <a:ea typeface="+mn-ea"/>
                <a:cs typeface="+mn-cs"/>
              </a:rPr>
              <a:t>HBeAg</a:t>
            </a:r>
            <a:r>
              <a:rPr lang="en-US" sz="1200" b="0" i="0" u="none" strike="noStrike" kern="1200" baseline="0" dirty="0">
                <a:solidFill>
                  <a:schemeClr val="tx1"/>
                </a:solidFill>
                <a:effectLst/>
                <a:latin typeface="Arial" charset="0"/>
                <a:ea typeface="+mn-ea"/>
                <a:cs typeface="+mn-cs"/>
              </a:rPr>
              <a:t> - </a:t>
            </a:r>
            <a:r>
              <a:rPr lang="en-US" sz="1200" b="0" i="0" u="none" strike="noStrike" kern="1200" dirty="0">
                <a:solidFill>
                  <a:schemeClr val="tx1"/>
                </a:solidFill>
                <a:effectLst/>
                <a:latin typeface="Arial" charset="0"/>
                <a:ea typeface="+mn-ea"/>
                <a:cs typeface="+mn-cs"/>
              </a:rPr>
              <a:t> presence of viral replication and infectivity</a:t>
            </a:r>
          </a:p>
          <a:p>
            <a:pPr rtl="0" eaLnBrk="1" fontAlgn="ctr" latinLnBrk="0" hangingPunct="1"/>
            <a:r>
              <a:rPr lang="en-US" sz="1200" b="1" i="0" u="none" strike="noStrike" kern="1200" dirty="0">
                <a:solidFill>
                  <a:schemeClr val="tx1"/>
                </a:solidFill>
                <a:effectLst/>
                <a:latin typeface="Arial" charset="0"/>
                <a:ea typeface="+mn-ea"/>
                <a:cs typeface="+mn-cs"/>
              </a:rPr>
              <a:t> HBV DNA </a:t>
            </a:r>
            <a:r>
              <a:rPr lang="en-US" sz="1200" b="0" i="0" u="none" strike="noStrike" kern="1200" dirty="0">
                <a:solidFill>
                  <a:schemeClr val="tx1"/>
                </a:solidFill>
                <a:effectLst/>
                <a:latin typeface="Arial" charset="0"/>
                <a:ea typeface="+mn-ea"/>
                <a:cs typeface="+mn-cs"/>
              </a:rPr>
              <a:t>viral load: presence and level of viral replication – may be + with a negative HBsAg – occult infection</a:t>
            </a:r>
            <a:r>
              <a:rPr lang="en-US" sz="1200" b="0" i="0" u="none" strike="noStrike" kern="1200" baseline="0" dirty="0">
                <a:solidFill>
                  <a:schemeClr val="tx1"/>
                </a:solidFill>
                <a:effectLst/>
                <a:latin typeface="Arial" charset="0"/>
                <a:ea typeface="+mn-ea"/>
                <a:cs typeface="+mn-cs"/>
              </a:rPr>
              <a:t> – treat as if HBsAg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162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Spreads when blood, semen, or other body fluid infected with Hepatitis B enters the body of someone who is not infected</a:t>
            </a:r>
          </a:p>
          <a:p>
            <a:pPr lvl="1">
              <a:spcAft>
                <a:spcPts val="600"/>
              </a:spcAft>
            </a:pPr>
            <a:r>
              <a:rPr lang="en-US" sz="2400" dirty="0"/>
              <a:t>Birth to an infected mother</a:t>
            </a:r>
          </a:p>
          <a:p>
            <a:pPr lvl="1">
              <a:spcAft>
                <a:spcPts val="600"/>
              </a:spcAft>
            </a:pPr>
            <a:r>
              <a:rPr lang="en-US" sz="2400" dirty="0"/>
              <a:t>Sexual contact</a:t>
            </a:r>
          </a:p>
          <a:p>
            <a:pPr lvl="1">
              <a:spcAft>
                <a:spcPts val="600"/>
              </a:spcAft>
            </a:pPr>
            <a:r>
              <a:rPr lang="en-US" sz="2400" dirty="0"/>
              <a:t>Injection drug use</a:t>
            </a:r>
          </a:p>
          <a:p>
            <a:pPr lvl="1">
              <a:spcAft>
                <a:spcPts val="600"/>
              </a:spcAft>
            </a:pPr>
            <a:r>
              <a:rPr lang="en-US" sz="2400" dirty="0"/>
              <a:t>Sharing items like toothbrushes, razors,  or other sharp instruments </a:t>
            </a:r>
          </a:p>
          <a:p>
            <a:pPr lvl="1">
              <a:spcAft>
                <a:spcPts val="600"/>
              </a:spcAft>
            </a:pPr>
            <a:r>
              <a:rPr lang="en-US" sz="2400" b="1" dirty="0"/>
              <a:t>Not</a:t>
            </a:r>
            <a:r>
              <a:rPr lang="en-US" sz="2400" dirty="0"/>
              <a:t> spread by food, water, sharing utensils, kissing, coughing, sneezing or breastfeeding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solidFill>
                  <a:schemeClr val="tx1"/>
                </a:solidFill>
              </a:rPr>
              <a:t>The virus is highly transmissible by parenteral route; and is also transmitted through mucosal or nonintact skin </a:t>
            </a:r>
            <a:r>
              <a:rPr lang="en-US" dirty="0"/>
              <a:t>exposure </a:t>
            </a:r>
          </a:p>
          <a:p>
            <a:pPr marL="0">
              <a:spcAft>
                <a:spcPts val="600"/>
              </a:spcAft>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364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Hepatitis B infection acquired from a hepatitis B infected mother in a child less 24 months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Mother to child transmission (MTC) usually occurs during delivery (though rare cases can occur in-utero)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rPr>
              <a:t>Perinatal hepatitis B infection in a child aged ≤24 months is usually asymptomatic, so a diagnosis relies on testing; a positive HBsAg test, </a:t>
            </a:r>
            <a:r>
              <a:rPr lang="en-US" b="0" i="0" dirty="0" err="1">
                <a:solidFill>
                  <a:srgbClr val="000000"/>
                </a:solidFill>
                <a:effectLst/>
              </a:rPr>
              <a:t>HBeAg</a:t>
            </a:r>
            <a:r>
              <a:rPr lang="en-US" b="0" i="0" dirty="0">
                <a:solidFill>
                  <a:srgbClr val="000000"/>
                </a:solidFill>
                <a:effectLst/>
              </a:rPr>
              <a:t> test, or hepatitis B DNA test is considered laboratory evidence of perinatal hepatitis B in an infant born to an HBV-infected mother</a:t>
            </a:r>
            <a:endParaRPr lang="en-US" dirty="0"/>
          </a:p>
          <a:p>
            <a:pPr marL="171450" indent="-171450">
              <a:buFont typeface="Arial" panose="020B0604020202020204" pitchFamily="34" charset="0"/>
              <a:buChar char="•"/>
              <a:defRPr/>
            </a:pPr>
            <a:r>
              <a:rPr lang="en-US" b="0" i="0" dirty="0">
                <a:solidFill>
                  <a:srgbClr val="000000"/>
                </a:solidFill>
                <a:effectLst/>
              </a:rPr>
              <a:t>The risk of perinatal hepatitis B infection for </a:t>
            </a:r>
            <a:r>
              <a:rPr lang="en-US" dirty="0">
                <a:solidFill>
                  <a:srgbClr val="000000"/>
                </a:solidFill>
              </a:rPr>
              <a:t>infants born to </a:t>
            </a:r>
            <a:r>
              <a:rPr lang="en-US" b="0" i="0" dirty="0">
                <a:solidFill>
                  <a:srgbClr val="000000"/>
                </a:solidFill>
                <a:effectLst/>
              </a:rPr>
              <a:t>HBsAg-positive mothers who do not receive the recommended intervention is associated with the </a:t>
            </a:r>
            <a:r>
              <a:rPr lang="en-US" b="0" i="0" dirty="0" err="1">
                <a:solidFill>
                  <a:srgbClr val="000000"/>
                </a:solidFill>
                <a:effectLst/>
              </a:rPr>
              <a:t>HBeAg</a:t>
            </a:r>
            <a:r>
              <a:rPr lang="en-US" b="0" i="0" dirty="0">
                <a:solidFill>
                  <a:srgbClr val="000000"/>
                </a:solidFill>
                <a:effectLst/>
              </a:rPr>
              <a:t> and HBV DNA status of the mother  ---the risk is approximately 90% </a:t>
            </a:r>
            <a:r>
              <a:rPr lang="en-US" dirty="0">
                <a:solidFill>
                  <a:srgbClr val="000000"/>
                </a:solidFill>
              </a:rPr>
              <a:t>if mother is </a:t>
            </a:r>
            <a:r>
              <a:rPr lang="en-US" b="1" dirty="0" err="1">
                <a:solidFill>
                  <a:srgbClr val="000000"/>
                </a:solidFill>
              </a:rPr>
              <a:t>HBeAg</a:t>
            </a:r>
            <a:r>
              <a:rPr lang="en-US" b="1" dirty="0">
                <a:solidFill>
                  <a:srgbClr val="000000"/>
                </a:solidFill>
              </a:rPr>
              <a:t>-positive</a:t>
            </a:r>
            <a:r>
              <a:rPr lang="en-US" dirty="0">
                <a:solidFill>
                  <a:srgbClr val="000000"/>
                </a:solidFill>
              </a:rPr>
              <a:t>) </a:t>
            </a:r>
            <a:r>
              <a:rPr lang="en-US" b="0" i="0" dirty="0">
                <a:solidFill>
                  <a:srgbClr val="000000"/>
                </a:solidFill>
                <a:effectLst/>
              </a:rPr>
              <a:t> and 5%–20% </a:t>
            </a:r>
            <a:r>
              <a:rPr lang="en-US" dirty="0" err="1">
                <a:solidFill>
                  <a:srgbClr val="000000"/>
                </a:solidFill>
              </a:rPr>
              <a:t>ifthe</a:t>
            </a:r>
            <a:r>
              <a:rPr lang="en-US" dirty="0">
                <a:solidFill>
                  <a:srgbClr val="000000"/>
                </a:solidFill>
              </a:rPr>
              <a:t>  mother is </a:t>
            </a:r>
            <a:r>
              <a:rPr lang="en-US" b="1" dirty="0" err="1">
                <a:solidFill>
                  <a:srgbClr val="000000"/>
                </a:solidFill>
              </a:rPr>
              <a:t>HBeAg</a:t>
            </a:r>
            <a:r>
              <a:rPr lang="en-US" b="1" dirty="0">
                <a:solidFill>
                  <a:srgbClr val="000000"/>
                </a:solidFill>
              </a:rPr>
              <a:t>-negative</a:t>
            </a:r>
            <a:r>
              <a:rPr lang="en-US" dirty="0">
                <a:solidFill>
                  <a:srgbClr val="000000"/>
                </a:solidFill>
              </a:rPr>
              <a:t>)  and mothers </a:t>
            </a:r>
            <a:r>
              <a:rPr lang="en-US" dirty="0"/>
              <a:t>who have very high levels of HBV DNA ( &gt; 200,000 IU/ml) </a:t>
            </a:r>
            <a:endParaRPr lang="en-US"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90% of newborns who become infected develop life-long (chronic) infection compared to only 5% of adults who become infected</a:t>
            </a:r>
          </a:p>
          <a:p>
            <a:pPr marL="171450" indent="-171450">
              <a:buFont typeface="Arial" panose="020B0604020202020204" pitchFamily="34" charset="0"/>
              <a:buChar char="•"/>
              <a:defRPr/>
            </a:pPr>
            <a:endParaRPr lang="en-US" dirty="0">
              <a:solidFill>
                <a:srgbClr val="000000"/>
              </a:solidFill>
            </a:endParaRPr>
          </a:p>
          <a:p>
            <a:pPr>
              <a:defRPr/>
            </a:pP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Up to 90% of perinatal infections become chronic [</a:t>
            </a:r>
            <a:r>
              <a:rPr lang="en-US" b="0" i="0" dirty="0">
                <a:solidFill>
                  <a:srgbClr val="2F4A8B"/>
                </a:solidFill>
                <a:effectLst/>
                <a:latin typeface="Times New Roman" panose="02020603050405020304" pitchFamily="18" charset="0"/>
                <a:hlinkClick r:id="rId3"/>
              </a:rPr>
              <a:t>5</a:t>
            </a:r>
            <a:r>
              <a:rPr lang="en-US" b="0" i="0" dirty="0">
                <a:solidFill>
                  <a:srgbClr val="000000"/>
                </a:solidFill>
                <a:effectLst/>
                <a:latin typeface="Times New Roman" panose="02020603050405020304" pitchFamily="18" charset="0"/>
              </a:rPr>
              <a:t>–</a:t>
            </a:r>
            <a:r>
              <a:rPr lang="en-US" b="0" i="0" dirty="0">
                <a:solidFill>
                  <a:srgbClr val="2F4A8B"/>
                </a:solidFill>
                <a:effectLst/>
                <a:latin typeface="Times New Roman" panose="02020603050405020304" pitchFamily="18" charset="0"/>
                <a:hlinkClick r:id="rId3"/>
              </a:rPr>
              <a:t>12</a:t>
            </a:r>
            <a:r>
              <a:rPr lang="en-US" b="0" i="0" dirty="0">
                <a:solidFill>
                  <a:srgbClr val="000000"/>
                </a:solidFill>
                <a:effectLst/>
                <a:latin typeface="Times New Roman" panose="02020603050405020304" pitchFamily="18" charset="0"/>
              </a:rPr>
              <a:t>] compared with approximately 5% of adult infections [</a:t>
            </a:r>
            <a:r>
              <a:rPr lang="en-US" b="0" i="0" dirty="0">
                <a:solidFill>
                  <a:srgbClr val="2F4A8B"/>
                </a:solidFill>
                <a:effectLst/>
                <a:latin typeface="Times New Roman" panose="02020603050405020304" pitchFamily="18" charset="0"/>
                <a:hlinkClick r:id="rId3"/>
              </a:rPr>
              <a:t>9</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13</a:t>
            </a:r>
            <a:r>
              <a:rPr lang="en-US" b="0" i="0" dirty="0">
                <a:solidFill>
                  <a:srgbClr val="000000"/>
                </a:solidFill>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Approximately 90% of infants of HBsAg-positive, </a:t>
            </a:r>
            <a:r>
              <a:rPr lang="en-US" b="0" i="0" dirty="0" err="1">
                <a:solidFill>
                  <a:srgbClr val="000000"/>
                </a:solidFill>
                <a:effectLst/>
                <a:latin typeface="Times New Roman" panose="02020603050405020304" pitchFamily="18" charset="0"/>
              </a:rPr>
              <a:t>HBeAg</a:t>
            </a:r>
            <a:r>
              <a:rPr lang="en-US" b="0" i="0" dirty="0">
                <a:solidFill>
                  <a:srgbClr val="000000"/>
                </a:solidFill>
                <a:effectLst/>
                <a:latin typeface="Times New Roman" panose="02020603050405020304" pitchFamily="18" charset="0"/>
              </a:rPr>
              <a:t>-positive women and 5%–20% of infants of HBsAg-positive, </a:t>
            </a:r>
            <a:r>
              <a:rPr lang="en-US" b="0" i="0" dirty="0" err="1">
                <a:solidFill>
                  <a:srgbClr val="000000"/>
                </a:solidFill>
                <a:effectLst/>
                <a:latin typeface="Times New Roman" panose="02020603050405020304" pitchFamily="18" charset="0"/>
              </a:rPr>
              <a:t>HBeAg</a:t>
            </a:r>
            <a:r>
              <a:rPr lang="en-US" b="0" i="0" dirty="0">
                <a:solidFill>
                  <a:srgbClr val="000000"/>
                </a:solidFill>
                <a:effectLst/>
                <a:latin typeface="Times New Roman" panose="02020603050405020304" pitchFamily="18" charset="0"/>
              </a:rPr>
              <a:t>-negative women become infected without intervention [</a:t>
            </a:r>
            <a:r>
              <a:rPr lang="en-US" b="0" i="0" dirty="0">
                <a:solidFill>
                  <a:srgbClr val="2F4A8B"/>
                </a:solidFill>
                <a:effectLst/>
                <a:latin typeface="Times New Roman" panose="02020603050405020304" pitchFamily="18" charset="0"/>
                <a:hlinkClick r:id="rId3"/>
              </a:rPr>
              <a:t>6</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7</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10</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15</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16</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22</a:t>
            </a:r>
            <a:r>
              <a:rPr lang="en-US" b="0" i="0" dirty="0">
                <a:solidFill>
                  <a:srgbClr val="000000"/>
                </a:solidFill>
                <a:effectLst/>
                <a:latin typeface="Times New Roman" panose="02020603050405020304" pitchFamily="18" charset="0"/>
              </a:rPr>
              <a:t>–</a:t>
            </a:r>
            <a:r>
              <a:rPr lang="en-US" b="0" i="0" dirty="0">
                <a:solidFill>
                  <a:srgbClr val="2F4A8B"/>
                </a:solidFill>
                <a:effectLst/>
                <a:latin typeface="Times New Roman" panose="02020603050405020304" pitchFamily="18" charset="0"/>
                <a:hlinkClick r:id="rId3"/>
              </a:rPr>
              <a:t>27</a:t>
            </a:r>
            <a:r>
              <a:rPr lang="en-US" b="0" i="0" dirty="0">
                <a:solidFill>
                  <a:srgbClr val="000000"/>
                </a:solidFill>
                <a:effectLst/>
                <a:latin typeface="Times New Roman" panose="02020603050405020304" pitchFamily="18" charset="0"/>
              </a:rPr>
              <a:t>]. The most important risk factor for MTCT is the maternal HBV DNA level [</a:t>
            </a:r>
            <a:r>
              <a:rPr lang="en-US" b="0" i="0" dirty="0">
                <a:solidFill>
                  <a:srgbClr val="2F4A8B"/>
                </a:solidFill>
                <a:effectLst/>
                <a:latin typeface="Times New Roman" panose="02020603050405020304" pitchFamily="18" charset="0"/>
                <a:hlinkClick r:id="rId3"/>
              </a:rPr>
              <a:t>8</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15</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16</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28</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29</a:t>
            </a:r>
            <a:r>
              <a:rPr lang="en-US" b="0" i="0" dirty="0">
                <a:solidFill>
                  <a:srgbClr val="000000"/>
                </a:solidFill>
                <a:effectLst/>
                <a:latin typeface="Times New Roman" panose="02020603050405020304" pitchFamily="18" charset="0"/>
              </a:rPr>
              <a:t>]. Most MTCT infant PEP failures occur at thresholds of maternal HBV DNA levels of ≥10</a:t>
            </a:r>
            <a:r>
              <a:rPr lang="en-US" b="0" i="0" baseline="30000" dirty="0">
                <a:solidFill>
                  <a:srgbClr val="000000"/>
                </a:solidFill>
                <a:effectLst/>
                <a:latin typeface="Times New Roman" panose="02020603050405020304" pitchFamily="18" charset="0"/>
              </a:rPr>
              <a:t>6</a:t>
            </a:r>
            <a:r>
              <a:rPr lang="en-US" b="0" i="0" dirty="0">
                <a:solidFill>
                  <a:srgbClr val="000000"/>
                </a:solidFill>
                <a:effectLst/>
                <a:latin typeface="Times New Roman" panose="02020603050405020304" pitchFamily="18" charset="0"/>
              </a:rPr>
              <a:t> to ≥10</a:t>
            </a:r>
            <a:r>
              <a:rPr lang="en-US" b="0" i="0" baseline="30000" dirty="0">
                <a:solidFill>
                  <a:srgbClr val="000000"/>
                </a:solidFill>
                <a:effectLst/>
                <a:latin typeface="Times New Roman" panose="02020603050405020304" pitchFamily="18" charset="0"/>
              </a:rPr>
              <a:t>8</a:t>
            </a:r>
            <a:r>
              <a:rPr lang="en-US" b="0" i="0" dirty="0">
                <a:solidFill>
                  <a:srgbClr val="000000"/>
                </a:solidFill>
                <a:effectLst/>
                <a:latin typeface="Times New Roman" panose="02020603050405020304" pitchFamily="18" charset="0"/>
              </a:rPr>
              <a:t> copies/mL [</a:t>
            </a:r>
            <a:r>
              <a:rPr lang="en-US" b="0" i="0" dirty="0">
                <a:solidFill>
                  <a:srgbClr val="2F4A8B"/>
                </a:solidFill>
                <a:effectLst/>
                <a:latin typeface="Times New Roman" panose="02020603050405020304" pitchFamily="18" charset="0"/>
                <a:hlinkClick r:id="rId3"/>
              </a:rPr>
              <a:t>10</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15</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30</a:t>
            </a:r>
            <a:r>
              <a:rPr lang="en-US" b="0" i="0" dirty="0">
                <a:solidFill>
                  <a:srgbClr val="000000"/>
                </a:solidFill>
                <a:effectLst/>
                <a:latin typeface="Times New Roman" panose="02020603050405020304" pitchFamily="18" charset="0"/>
              </a:rPr>
              <a:t>–</a:t>
            </a:r>
            <a:r>
              <a:rPr lang="en-US" b="0" i="0" dirty="0">
                <a:solidFill>
                  <a:srgbClr val="2F4A8B"/>
                </a:solidFill>
                <a:effectLst/>
                <a:latin typeface="Times New Roman" panose="02020603050405020304" pitchFamily="18" charset="0"/>
                <a:hlinkClick r:id="rId3"/>
              </a:rPr>
              <a:t>32</a:t>
            </a:r>
            <a:r>
              <a:rPr lang="en-US" b="0" i="0" dirty="0">
                <a:solidFill>
                  <a:srgbClr val="000000"/>
                </a:solidFill>
                <a:effectLst/>
                <a:latin typeface="Times New Roman" panose="02020603050405020304" pitchFamily="18" charset="0"/>
              </a:rPr>
              <a:t>]. When HBV is acquired during pregnancy, third-trimester infections carry the highest risk for MTCT [</a:t>
            </a:r>
            <a:r>
              <a:rPr lang="en-US" b="0" i="0" dirty="0">
                <a:solidFill>
                  <a:srgbClr val="2F4A8B"/>
                </a:solidFill>
                <a:effectLst/>
                <a:latin typeface="Times New Roman" panose="02020603050405020304" pitchFamily="18" charset="0"/>
                <a:hlinkClick r:id="rId3"/>
              </a:rPr>
              <a:t>21</a:t>
            </a:r>
            <a:r>
              <a:rPr lang="en-US" b="0" i="0" dirty="0">
                <a:solidFill>
                  <a:srgbClr val="000000"/>
                </a:solidFill>
                <a:effectLst/>
                <a:latin typeface="Times New Roman" panose="02020603050405020304" pitchFamily="18" charset="0"/>
              </a:rPr>
              <a:t>]. MTCT can occur during pregnancy or intrapartum [</a:t>
            </a:r>
            <a:r>
              <a:rPr lang="en-US" b="0" i="0" dirty="0">
                <a:solidFill>
                  <a:srgbClr val="2F4A8B"/>
                </a:solidFill>
                <a:effectLst/>
                <a:latin typeface="Times New Roman" panose="02020603050405020304" pitchFamily="18" charset="0"/>
                <a:hlinkClick r:id="rId3"/>
              </a:rPr>
              <a:t>8</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15</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33</a:t>
            </a:r>
            <a:r>
              <a:rPr lang="en-US" b="0" i="0" dirty="0">
                <a:solidFill>
                  <a:srgbClr val="000000"/>
                </a:solidFill>
                <a:effectLst/>
                <a:latin typeface="Times New Roman" panose="02020603050405020304" pitchFamily="18" charset="0"/>
              </a:rPr>
              <a:t>, </a:t>
            </a:r>
            <a:r>
              <a:rPr lang="en-US" b="0" i="0" dirty="0">
                <a:solidFill>
                  <a:srgbClr val="2F4A8B"/>
                </a:solidFill>
                <a:effectLst/>
                <a:latin typeface="Times New Roman" panose="02020603050405020304" pitchFamily="18" charset="0"/>
                <a:hlinkClick r:id="rId3"/>
              </a:rPr>
              <a:t>34</a:t>
            </a:r>
            <a:r>
              <a:rPr lang="en-US" b="0" i="0" dirty="0">
                <a:solidFill>
                  <a:srgbClr val="000000"/>
                </a:solidFill>
                <a:effectLst/>
                <a:latin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172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9600" dirty="0"/>
              <a:t>Inability to clear Hepatitis B resulting in chronic Hepatitis B</a:t>
            </a:r>
          </a:p>
          <a:p>
            <a:pPr lvl="1">
              <a:lnSpc>
                <a:spcPct val="120000"/>
              </a:lnSpc>
            </a:pPr>
            <a:r>
              <a:rPr lang="en-US" sz="9600" dirty="0"/>
              <a:t>Defined by Hepatitis B surface antigen (HBsAg) positive &gt; 6 months  </a:t>
            </a:r>
          </a:p>
          <a:p>
            <a:pPr>
              <a:lnSpc>
                <a:spcPct val="120000"/>
              </a:lnSpc>
            </a:pPr>
            <a:r>
              <a:rPr lang="en-US" sz="9600" dirty="0"/>
              <a:t>Most people have no symptoms but can still spread Hepatitis B</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9600" dirty="0">
                <a:cs typeface="Arial" pitchFamily="34" charset="0"/>
              </a:rPr>
              <a:t>25% of people who develop chronic Hepatitis B infection during childhood will die from serious liver disease, like </a:t>
            </a:r>
            <a:r>
              <a:rPr lang="en-US" sz="9600" dirty="0"/>
              <a:t>cirrhosis (scarring of liver) and liver cancer (hepatocellular carcinoma)</a:t>
            </a:r>
          </a:p>
          <a:p>
            <a:pPr>
              <a:lnSpc>
                <a:spcPct val="120000"/>
              </a:lnSpc>
            </a:pPr>
            <a:r>
              <a:rPr lang="en-US" sz="9600" dirty="0"/>
              <a:t>Though no cure for hepatitis B is available, with treatment, the viral levels can be significantly reduced</a:t>
            </a:r>
          </a:p>
          <a:p>
            <a:pPr>
              <a:lnSpc>
                <a:spcPct val="120000"/>
              </a:lnSpc>
            </a:pPr>
            <a:r>
              <a:rPr lang="en-US" sz="9600" dirty="0"/>
              <a:t>The reason that a cure has not been found for </a:t>
            </a:r>
            <a:r>
              <a:rPr lang="en-US" sz="9600" dirty="0" err="1"/>
              <a:t>hepaititis</a:t>
            </a:r>
            <a:r>
              <a:rPr lang="en-US" sz="9600" dirty="0"/>
              <a:t> B is it is a DNA virus which integrates into host DNA for life, whereas Hepatitis C is an RNA virus</a:t>
            </a:r>
          </a:p>
          <a:p>
            <a:pPr lvl="1">
              <a:lnSpc>
                <a:spcPct val="120000"/>
              </a:lnSpc>
            </a:pPr>
            <a:r>
              <a:rPr lang="en-US" sz="9600" dirty="0"/>
              <a:t>There are currently effective suppressive treatments available that can halt viral transmission and liver disease progression (HBsAg clearance is the goal of treatment). </a:t>
            </a:r>
          </a:p>
          <a:p>
            <a:pPr lvl="1">
              <a:lnSpc>
                <a:spcPct val="120000"/>
              </a:lnSpc>
            </a:pPr>
            <a:r>
              <a:rPr lang="en-US" sz="9600" dirty="0"/>
              <a:t>However it is still possible to have reactivation of viral replication if the patient becomes immunosuppressed for example due to chemotherapy.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705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486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t>292 million people living with chronic Hepatitis B, almost 4% of the world’s population with more than 880,000 deaths/year due to cirrhosis and liver cancer</a:t>
            </a:r>
            <a:endParaRPr lang="en-US" sz="1200" strike="sngStrike" dirty="0"/>
          </a:p>
          <a:p>
            <a:pPr>
              <a:spcBef>
                <a:spcPts val="0"/>
              </a:spcBef>
              <a:spcAft>
                <a:spcPts val="1200"/>
              </a:spcAft>
            </a:pPr>
            <a:r>
              <a:rPr lang="en-US" sz="1200" dirty="0"/>
              <a:t>80% lives in an intermediate or high-prevalence area</a:t>
            </a:r>
          </a:p>
          <a:p>
            <a:pPr>
              <a:spcBef>
                <a:spcPts val="0"/>
              </a:spcBef>
              <a:spcAft>
                <a:spcPts val="1200"/>
              </a:spcAft>
            </a:pPr>
            <a:r>
              <a:rPr lang="en-US" altLang="en-US" sz="1200" dirty="0">
                <a:cs typeface="Arial" panose="020B0604020202020204" pitchFamily="34" charset="0"/>
              </a:rPr>
              <a:t>Perinatal transmission accounts for 50% of global chronic Hepatitis B burden</a:t>
            </a:r>
          </a:p>
          <a:p>
            <a:pPr>
              <a:spcBef>
                <a:spcPts val="0"/>
              </a:spcBef>
              <a:spcAft>
                <a:spcPts val="1200"/>
              </a:spcAft>
            </a:pPr>
            <a:endParaRPr lang="en-US" alt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t>Worldwide geographic distribution of chronic infection is shown on the world map and shading represents prevalence rates measured from high to low, where high or &gt;=8% prevalence is represented by the darkest shading in the regions of </a:t>
            </a:r>
            <a:r>
              <a:rPr lang="en-US" b="0" i="0" dirty="0">
                <a:solidFill>
                  <a:srgbClr val="000000"/>
                </a:solidFill>
                <a:effectLst/>
                <a:latin typeface="Times New Roman" panose="02020603050405020304" pitchFamily="18" charset="0"/>
              </a:rPr>
              <a:t>sub-Saharan Africa and parts of Asia, notably in China, whereas low or &lt; 2% prevalence </a:t>
            </a:r>
            <a:r>
              <a:rPr lang="en-US" sz="1200" dirty="0"/>
              <a:t>represented by the lightest shading.</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b="0" i="0" dirty="0">
                <a:solidFill>
                  <a:srgbClr val="000000"/>
                </a:solidFill>
                <a:effectLst/>
                <a:latin typeface="Times New Roman" panose="02020603050405020304" pitchFamily="18" charset="0"/>
              </a:rPr>
              <a:t>in the areas of Western Europe, Australia, and most of the Americas, high moderate and low moderate regions ranging from 2-7% prevalence represented by the medium dark shading in the regions of the Middle East, Eastern Europe, and the Indian subcontinent.</a:t>
            </a:r>
          </a:p>
          <a:p>
            <a:pPr>
              <a:spcBef>
                <a:spcPts val="0"/>
              </a:spcBef>
              <a:spcAft>
                <a:spcPts val="1200"/>
              </a:spcAft>
            </a:pPr>
            <a:endParaRPr lang="en-US" altLang="en-US" sz="12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6317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00"/>
              </a:spcBef>
              <a:spcAft>
                <a:spcPts val="600"/>
              </a:spcAft>
              <a:buClr>
                <a:srgbClr val="C00000"/>
              </a:buClr>
              <a:buFont typeface="Arial" panose="020B0604020202020204" pitchFamily="34" charset="0"/>
              <a:buNone/>
            </a:pPr>
            <a:endParaRPr lang="en-US" sz="1200" dirty="0"/>
          </a:p>
          <a:p>
            <a:pPr marL="0" marR="0">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rPr>
              <a:t>In the United States, it is estimated that between 850,000to 2.2 million persons are living with chronic Hepatitis B infection , and of those, approximately 70% are foreign born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rPr>
              <a:t>The chart on the right hand side of the slide shows the estimated number of chronic hepatitis B infections per 100,000 persons plotted over time on the horizontal axis from 1980 to 2006 .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rPr>
              <a:t>Historical declines in hepatitis B infections correlated with the introduction of the hepatitis B vaccine in 1986 </a:t>
            </a:r>
            <a:r>
              <a:rPr lang="en-US" sz="1800" b="1" dirty="0">
                <a:solidFill>
                  <a:srgbClr val="FF0000"/>
                </a:solidFill>
                <a:effectLst/>
                <a:latin typeface="Calibri" panose="020F0502020204030204" pitchFamily="34" charset="0"/>
                <a:ea typeface="Calibri" panose="020F0502020204030204" pitchFamily="34" charset="0"/>
              </a:rPr>
              <a:t>ADVANCE</a:t>
            </a:r>
            <a:r>
              <a:rPr lang="en-US" sz="1800" dirty="0">
                <a:solidFill>
                  <a:srgbClr val="FF0000"/>
                </a:solidFill>
                <a:effectLst/>
                <a:latin typeface="Calibri" panose="020F0502020204030204" pitchFamily="34" charset="0"/>
                <a:ea typeface="Calibri" panose="020F0502020204030204" pitchFamily="34" charset="0"/>
              </a:rPr>
              <a:t> </a:t>
            </a:r>
            <a:r>
              <a:rPr lang="en-US" sz="1800" dirty="0">
                <a:solidFill>
                  <a:srgbClr val="002060"/>
                </a:solidFill>
                <a:effectLst/>
                <a:latin typeface="Calibri" panose="020F0502020204030204" pitchFamily="34" charset="0"/>
                <a:ea typeface="Calibri" panose="020F0502020204030204" pitchFamily="34" charset="0"/>
              </a:rPr>
              <a:t>and the CDC</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2060"/>
                </a:solidFill>
                <a:effectLst/>
                <a:latin typeface="Calibri" panose="020F0502020204030204" pitchFamily="34" charset="0"/>
                <a:ea typeface="Calibri" panose="020F0502020204030204" pitchFamily="34" charset="0"/>
              </a:rPr>
              <a:t>recommendation for routine </a:t>
            </a:r>
            <a:r>
              <a:rPr lang="en-US" sz="1800" dirty="0" err="1">
                <a:solidFill>
                  <a:srgbClr val="002060"/>
                </a:solidFill>
                <a:effectLst/>
                <a:latin typeface="Calibri" panose="020F0502020204030204" pitchFamily="34" charset="0"/>
                <a:ea typeface="Calibri" panose="020F0502020204030204" pitchFamily="34" charset="0"/>
              </a:rPr>
              <a:t>HepB</a:t>
            </a:r>
            <a:r>
              <a:rPr lang="en-US" sz="1800" dirty="0">
                <a:solidFill>
                  <a:srgbClr val="002060"/>
                </a:solidFill>
                <a:effectLst/>
                <a:latin typeface="Calibri" panose="020F0502020204030204" pitchFamily="34" charset="0"/>
                <a:ea typeface="Calibri" panose="020F0502020204030204" pitchFamily="34" charset="0"/>
              </a:rPr>
              <a:t> vaccination in children in 1991 </a:t>
            </a:r>
            <a:r>
              <a:rPr lang="en-US" sz="1800" b="1" dirty="0">
                <a:solidFill>
                  <a:srgbClr val="FF0000"/>
                </a:solidFill>
                <a:effectLst/>
                <a:latin typeface="Calibri" panose="020F0502020204030204" pitchFamily="34" charset="0"/>
                <a:ea typeface="Calibri" panose="020F0502020204030204" pitchFamily="34" charset="0"/>
              </a:rPr>
              <a:t>ADVANCE  </a:t>
            </a:r>
            <a:r>
              <a:rPr lang="en-US" sz="1800" b="1" dirty="0">
                <a:solidFill>
                  <a:srgbClr val="002060"/>
                </a:solidFill>
                <a:effectLst/>
                <a:latin typeface="Calibri" panose="020F0502020204030204" pitchFamily="34" charset="0"/>
                <a:ea typeface="Calibri" panose="020F0502020204030204" pitchFamily="34" charset="0"/>
              </a:rPr>
              <a:t> </a:t>
            </a:r>
            <a:endParaRPr lang="en-US" sz="1800" b="1" dirty="0">
              <a:effectLst/>
              <a:latin typeface="Calibri" panose="020F0502020204030204" pitchFamily="34" charset="0"/>
              <a:ea typeface="Calibri" panose="020F0502020204030204" pitchFamily="34" charset="0"/>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chart on the right hand side of the slide shows the estimated number of cases of chronic hepatitis per 100,000, plotted on the vertical axis over time from 1980 to 2006 as plotted on the horizontal axis. The hepatitis B vaccine was licensed in1986 and vaccination of  , Recombinant DNA vaccine was licensed</a:t>
            </a:r>
          </a:p>
          <a:p>
            <a:r>
              <a:rPr lang="en-US" sz="1200" b="0" i="0" kern="1200" dirty="0">
                <a:solidFill>
                  <a:schemeClr val="tx1"/>
                </a:solidFill>
                <a:effectLst/>
                <a:latin typeface="+mn-lt"/>
                <a:ea typeface="+mn-ea"/>
                <a:cs typeface="+mn-cs"/>
              </a:rPr>
              <a:t>In 1991, the United States adopted a strategy for universal HepB vaccination of infants, resulting in a 75% decrease in the incidences of acute HBV across the country. </a:t>
            </a:r>
          </a:p>
          <a:p>
            <a:endParaRPr lang="en-US" sz="1200" b="0" i="0" kern="1200" dirty="0">
              <a:solidFill>
                <a:schemeClr val="tx1"/>
              </a:solidFill>
              <a:effectLst/>
              <a:latin typeface="+mn-lt"/>
              <a:ea typeface="+mn-ea"/>
              <a:cs typeface="+mn-cs"/>
            </a:endParaRPr>
          </a:p>
          <a:p>
            <a:r>
              <a:rPr lang="en-US" dirty="0"/>
              <a:t>In the United States, rates of acute infection have remained about 1.0 per 100,000 population since 2009, and have been reported from more nonurban than urban regions.16 African American adults have the highest rate of acute HBV infection in the United States.15 </a:t>
            </a:r>
          </a:p>
          <a:p>
            <a:r>
              <a:rPr lang="en-US" dirty="0"/>
              <a:t>Recently (2006–2013) an increase in incident cases of acute HBV infection in Kentucky, Tennessee, and West Virginia has occurred among non-Hispanic white people aged 30 to 39 years, who reported injection-drug use as a common risk factor.17</a:t>
            </a:r>
            <a:endParaRPr lang="en-US" sz="1200" b="0" i="0" kern="1200" dirty="0">
              <a:solidFill>
                <a:schemeClr val="tx1"/>
              </a:solidFill>
              <a:effectLst/>
              <a:latin typeface="+mn-lt"/>
              <a:ea typeface="+mn-ea"/>
              <a:cs typeface="+mn-cs"/>
            </a:endParaRPr>
          </a:p>
          <a:p>
            <a:pPr lvl="1">
              <a:spcBef>
                <a:spcPts val="600"/>
              </a:spcBef>
              <a:spcAft>
                <a:spcPts val="600"/>
              </a:spcAft>
              <a:buClr>
                <a:srgbClr val="C00000"/>
              </a:buClr>
              <a:buFont typeface="Arial" panose="020B0604020202020204" pitchFamily="34" charset="0"/>
              <a:buChar cha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829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total of 37 755 women met the criteria for a diagnosis of chronic HBV from 2011 to 2017 (</a:t>
            </a:r>
            <a:r>
              <a:rPr lang="en-US" sz="1200" b="0" i="0" kern="1200" dirty="0">
                <a:solidFill>
                  <a:schemeClr val="tx1"/>
                </a:solidFill>
                <a:effectLst/>
                <a:latin typeface="+mn-lt"/>
                <a:ea typeface="+mn-ea"/>
                <a:cs typeface="+mn-cs"/>
                <a:hlinkClick r:id="rId3"/>
              </a:rPr>
              <a:t>Table 2</a:t>
            </a:r>
            <a:r>
              <a:rPr lang="en-US" sz="1200" b="0" i="0" kern="1200" dirty="0">
                <a:solidFill>
                  <a:schemeClr val="tx1"/>
                </a:solidFill>
                <a:effectLst/>
                <a:latin typeface="+mn-lt"/>
                <a:ea typeface="+mn-ea"/>
                <a:cs typeface="+mn-cs"/>
              </a:rPr>
              <a:t>). Nationally, there was a 77% decline in the rate of new chronic infections, from 0.83% in 2011 to 0.19% in 2017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.0001). A decrease over time was observed in all 3 vaccine-era cohorts (all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values &lt; .0001; </a:t>
            </a:r>
            <a:r>
              <a:rPr lang="en-US" sz="1200" b="0" i="0" kern="1200" dirty="0">
                <a:solidFill>
                  <a:schemeClr val="tx1"/>
                </a:solidFill>
                <a:effectLst/>
                <a:latin typeface="+mn-lt"/>
                <a:ea typeface="+mn-ea"/>
                <a:cs typeface="+mn-cs"/>
                <a:hlinkClick r:id="rId3"/>
              </a:rPr>
              <a:t>Figure 1B</a:t>
            </a:r>
            <a:r>
              <a:rPr lang="en-US" sz="1200" b="0" i="0" kern="1200" dirty="0">
                <a:solidFill>
                  <a:schemeClr val="tx1"/>
                </a:solidFill>
                <a:effectLst/>
                <a:latin typeface="+mn-lt"/>
                <a:ea typeface="+mn-ea"/>
                <a:cs typeface="+mn-cs"/>
              </a:rPr>
              <a:t>). Both sensitivity analyses with alternate definitions for chronic HBV infection demonstrated similar trends (</a:t>
            </a:r>
            <a:r>
              <a:rPr lang="en-US" sz="1200" b="0" i="0" kern="1200" dirty="0">
                <a:solidFill>
                  <a:schemeClr val="tx1"/>
                </a:solidFill>
                <a:effectLst/>
                <a:latin typeface="+mn-lt"/>
                <a:ea typeface="+mn-ea"/>
                <a:cs typeface="+mn-cs"/>
                <a:hlinkClick r:id="rId3"/>
              </a:rPr>
              <a:t>Supplementary Tables 2 and 3</a:t>
            </a:r>
            <a:r>
              <a:rPr lang="en-US" sz="1200" b="0" i="0" kern="1200" dirty="0">
                <a:solidFill>
                  <a:schemeClr val="tx1"/>
                </a:solidFill>
                <a:effectLst/>
                <a:latin typeface="+mn-lt"/>
                <a:ea typeface="+mn-ea"/>
                <a:cs typeface="+mn-cs"/>
              </a:rPr>
              <a:t>). Significant increases in chronic HBV infections were only observed in Mississippi (0.20% to 0.39%), Kentucky (0.18% to 0.39%), and West Virginia (0.29% to 0.38%; all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values ≤ .05; </a:t>
            </a:r>
            <a:r>
              <a:rPr lang="en-US" sz="1200" b="0" i="0" kern="1200" dirty="0">
                <a:solidFill>
                  <a:schemeClr val="tx1"/>
                </a:solidFill>
                <a:effectLst/>
                <a:latin typeface="+mn-lt"/>
                <a:ea typeface="+mn-ea"/>
                <a:cs typeface="+mn-cs"/>
                <a:hlinkClick r:id="rId3"/>
              </a:rPr>
              <a:t>Figure 2B</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3"/>
              </a:rPr>
              <a:t>Supplementary Table 4</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Though in recent years, there </a:t>
            </a:r>
            <a:r>
              <a:rPr lang="en-US" sz="1200" dirty="0"/>
              <a:t>CDC reported highest rates in </a:t>
            </a:r>
            <a:r>
              <a:rPr lang="en-US" sz="1200" b="1" i="0" u="none" strike="noStrike" kern="1200" dirty="0">
                <a:solidFill>
                  <a:schemeClr val="tx1"/>
                </a:solidFill>
                <a:effectLst/>
                <a:latin typeface="+mn-lt"/>
                <a:ea typeface="+mn-ea"/>
                <a:cs typeface="+mn-cs"/>
              </a:rPr>
              <a:t>FL, KY, ME, OH, TN, WV </a:t>
            </a:r>
            <a:endParaRPr lang="en-US" sz="1200" dirty="0"/>
          </a:p>
          <a:p>
            <a:r>
              <a:rPr lang="en-US" sz="1200" dirty="0"/>
              <a:t>Predominantly among whites, who reported injection drug use, age 30-39</a:t>
            </a:r>
          </a:p>
          <a:p>
            <a:r>
              <a:rPr lang="en-US" sz="1200" dirty="0"/>
              <a:t>Likely native-born adults who were not fully vaccinated during childhood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192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800" b="0" i="0" u="none" strike="noStrike" dirty="0">
                <a:solidFill>
                  <a:srgbClr val="333333"/>
                </a:solidFill>
                <a:effectLst/>
                <a:latin typeface="Franklin Gothic Book" panose="020B0503020102020204" pitchFamily="34" charset="0"/>
              </a:rPr>
              <a:t>Asian/Pacific Islander, non-Latino</a:t>
            </a:r>
            <a:r>
              <a:rPr lang="it-IT" dirty="0"/>
              <a:t> </a:t>
            </a:r>
            <a:r>
              <a:rPr lang="it-IT" sz="1800" b="0" i="0" u="none" strike="noStrike" dirty="0">
                <a:solidFill>
                  <a:srgbClr val="333333"/>
                </a:solidFill>
                <a:effectLst/>
                <a:latin typeface="Franklin Gothic Book" panose="020B0503020102020204" pitchFamily="34" charset="0"/>
              </a:rPr>
              <a:t>466</a:t>
            </a:r>
            <a:r>
              <a:rPr lang="it-IT" dirty="0"/>
              <a:t> </a:t>
            </a:r>
            <a:r>
              <a:rPr lang="it-IT" sz="1800" b="0" i="0" u="none" strike="noStrike" dirty="0">
                <a:solidFill>
                  <a:srgbClr val="333333"/>
                </a:solidFill>
                <a:effectLst/>
                <a:latin typeface="Franklin Gothic Book" panose="020B0503020102020204" pitchFamily="34" charset="0"/>
              </a:rPr>
              <a:t>59.1</a:t>
            </a:r>
            <a:r>
              <a:rPr lang="it-IT" dirty="0"/>
              <a:t> </a:t>
            </a:r>
            <a:r>
              <a:rPr lang="it-IT" sz="1800" b="0" i="0" u="none" strike="noStrike" dirty="0">
                <a:solidFill>
                  <a:srgbClr val="333333"/>
                </a:solidFill>
                <a:effectLst/>
                <a:latin typeface="Franklin Gothic Book" panose="020B0503020102020204" pitchFamily="34" charset="0"/>
              </a:rPr>
              <a:t>Black, non-Latino</a:t>
            </a:r>
            <a:r>
              <a:rPr lang="it-IT" dirty="0"/>
              <a:t> </a:t>
            </a:r>
            <a:r>
              <a:rPr lang="it-IT" sz="1800" b="0" i="0" u="none" strike="noStrike" dirty="0">
                <a:solidFill>
                  <a:srgbClr val="333333"/>
                </a:solidFill>
                <a:effectLst/>
                <a:latin typeface="Franklin Gothic Book" panose="020B0503020102020204" pitchFamily="34" charset="0"/>
              </a:rPr>
              <a:t>169</a:t>
            </a:r>
            <a:r>
              <a:rPr lang="it-IT" dirty="0"/>
              <a:t> </a:t>
            </a:r>
            <a:r>
              <a:rPr lang="it-IT" sz="1800" b="0" i="0" u="none" strike="noStrike" dirty="0">
                <a:solidFill>
                  <a:srgbClr val="333333"/>
                </a:solidFill>
                <a:effectLst/>
                <a:latin typeface="Franklin Gothic Book" panose="020B0503020102020204" pitchFamily="34" charset="0"/>
              </a:rPr>
              <a:t>21.5</a:t>
            </a:r>
            <a:r>
              <a:rPr lang="it-IT" dirty="0"/>
              <a:t> </a:t>
            </a:r>
            <a:r>
              <a:rPr lang="it-IT" sz="1800" b="0" i="0" u="none" strike="noStrike" dirty="0">
                <a:solidFill>
                  <a:srgbClr val="333333"/>
                </a:solidFill>
                <a:effectLst/>
                <a:latin typeface="Franklin Gothic Book" panose="020B0503020102020204" pitchFamily="34" charset="0"/>
              </a:rPr>
              <a:t>White, non-Latino</a:t>
            </a:r>
            <a:r>
              <a:rPr lang="it-IT" dirty="0"/>
              <a:t> </a:t>
            </a:r>
            <a:r>
              <a:rPr lang="it-IT" sz="1800" b="0" i="0" u="none" strike="noStrike" dirty="0">
                <a:solidFill>
                  <a:srgbClr val="333333"/>
                </a:solidFill>
                <a:effectLst/>
                <a:latin typeface="Franklin Gothic Book" panose="020B0503020102020204" pitchFamily="34" charset="0"/>
              </a:rPr>
              <a:t>69</a:t>
            </a:r>
            <a:r>
              <a:rPr lang="it-IT" dirty="0"/>
              <a:t> </a:t>
            </a:r>
            <a:r>
              <a:rPr lang="it-IT" sz="1800" b="0" i="0" u="none" strike="noStrike" dirty="0">
                <a:solidFill>
                  <a:srgbClr val="333333"/>
                </a:solidFill>
                <a:effectLst/>
                <a:latin typeface="Franklin Gothic Book" panose="020B0503020102020204" pitchFamily="34" charset="0"/>
              </a:rPr>
              <a:t>8.8</a:t>
            </a:r>
            <a:r>
              <a:rPr lang="it-IT" dirty="0"/>
              <a:t> </a:t>
            </a:r>
            <a:r>
              <a:rPr lang="it-IT" sz="1800" b="0" i="0" u="none" strike="noStrike" dirty="0">
                <a:solidFill>
                  <a:srgbClr val="333333"/>
                </a:solidFill>
                <a:effectLst/>
                <a:latin typeface="Franklin Gothic Book" panose="020B0503020102020204" pitchFamily="34" charset="0"/>
              </a:rPr>
              <a:t>Other</a:t>
            </a:r>
            <a:r>
              <a:rPr lang="it-IT" dirty="0"/>
              <a:t> </a:t>
            </a:r>
            <a:r>
              <a:rPr lang="it-IT" sz="1800" b="0" i="0" u="none" strike="noStrike" dirty="0">
                <a:solidFill>
                  <a:srgbClr val="333333"/>
                </a:solidFill>
                <a:effectLst/>
                <a:latin typeface="Franklin Gothic Book" panose="020B0503020102020204" pitchFamily="34" charset="0"/>
              </a:rPr>
              <a:t>56</a:t>
            </a:r>
            <a:r>
              <a:rPr lang="it-IT" dirty="0"/>
              <a:t> </a:t>
            </a:r>
            <a:r>
              <a:rPr lang="it-IT" sz="1800" b="0" i="0" u="none" strike="noStrike" dirty="0">
                <a:solidFill>
                  <a:srgbClr val="333333"/>
                </a:solidFill>
                <a:effectLst/>
                <a:latin typeface="Franklin Gothic Book" panose="020B0503020102020204" pitchFamily="34" charset="0"/>
              </a:rPr>
              <a:t>7.1</a:t>
            </a:r>
            <a:r>
              <a:rPr lang="it-IT" dirty="0"/>
              <a:t> </a:t>
            </a:r>
            <a:r>
              <a:rPr lang="it-IT" sz="1800" b="0" i="0" u="none" strike="noStrike" dirty="0">
                <a:solidFill>
                  <a:srgbClr val="333333"/>
                </a:solidFill>
                <a:effectLst/>
                <a:latin typeface="Franklin Gothic Book" panose="020B0503020102020204" pitchFamily="34" charset="0"/>
              </a:rPr>
              <a:t>Latino/a</a:t>
            </a:r>
            <a:r>
              <a:rPr lang="it-IT" dirty="0"/>
              <a:t> </a:t>
            </a:r>
            <a:r>
              <a:rPr lang="it-IT" sz="1800" b="0" i="0" u="none" strike="noStrike" dirty="0">
                <a:solidFill>
                  <a:srgbClr val="333333"/>
                </a:solidFill>
                <a:effectLst/>
                <a:latin typeface="Franklin Gothic Book" panose="020B0503020102020204" pitchFamily="34" charset="0"/>
              </a:rPr>
              <a:t>27</a:t>
            </a:r>
            <a:r>
              <a:rPr lang="it-IT" dirty="0"/>
              <a:t> </a:t>
            </a:r>
            <a:r>
              <a:rPr lang="it-IT" sz="1800" b="0" i="0" u="none" strike="noStrike" dirty="0">
                <a:solidFill>
                  <a:srgbClr val="333333"/>
                </a:solidFill>
                <a:effectLst/>
                <a:latin typeface="Franklin Gothic Book" panose="020B0503020102020204" pitchFamily="34" charset="0"/>
              </a:rPr>
              <a:t>3.4</a:t>
            </a:r>
            <a:r>
              <a:rPr lang="it-IT" dirty="0"/>
              <a:t> </a:t>
            </a:r>
            <a:r>
              <a:rPr lang="it-IT" sz="1800" b="0" i="0" u="none" strike="noStrike" dirty="0">
                <a:solidFill>
                  <a:srgbClr val="333333"/>
                </a:solidFill>
                <a:effectLst/>
                <a:latin typeface="Franklin Gothic Book" panose="020B0503020102020204" pitchFamily="34" charset="0"/>
              </a:rPr>
              <a:t>Unknown</a:t>
            </a:r>
            <a:r>
              <a:rPr lang="it-IT" dirty="0"/>
              <a:t> </a:t>
            </a:r>
            <a:r>
              <a:rPr lang="it-IT" sz="1800" b="0" i="0" u="none" strike="noStrike" dirty="0">
                <a:solidFill>
                  <a:srgbClr val="333333"/>
                </a:solidFill>
                <a:effectLst/>
                <a:latin typeface="Franklin Gothic Book" panose="020B0503020102020204" pitchFamily="34" charset="0"/>
              </a:rPr>
              <a:t>1</a:t>
            </a:r>
            <a:r>
              <a:rPr lang="it-IT" dirty="0"/>
              <a:t> </a:t>
            </a:r>
            <a:r>
              <a:rPr lang="it-IT" sz="1800" b="0" i="0" u="none" strike="noStrike" dirty="0">
                <a:solidFill>
                  <a:srgbClr val="333333"/>
                </a:solidFill>
                <a:effectLst/>
                <a:latin typeface="Franklin Gothic Book" panose="020B0503020102020204" pitchFamily="34" charset="0"/>
              </a:rPr>
              <a:t>0.1</a:t>
            </a:r>
            <a:r>
              <a:rPr lang="it-IT"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60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altLang="en-US" sz="1200" b="1" i="1" u="sng" dirty="0">
                <a:solidFill>
                  <a:srgbClr val="000000"/>
                </a:solidFill>
                <a:latin typeface="Arial" panose="020B0604020202020204" pitchFamily="34" charset="0"/>
                <a:cs typeface="Arial" panose="020B0604020202020204" pitchFamily="34" charset="0"/>
              </a:rPr>
              <a:t>Ron</a:t>
            </a:r>
            <a:endParaRPr lang="en-US" altLang="en-US" sz="1200" dirty="0">
              <a:solidFill>
                <a:srgbClr val="000000"/>
              </a:solidFill>
              <a:latin typeface="Arial" panose="020B0604020202020204" pitchFamily="34" charset="0"/>
              <a:cs typeface="Arial" panose="020B0604020202020204" pitchFamily="34" charset="0"/>
            </a:endParaRPr>
          </a:p>
          <a:p>
            <a:pPr marL="165072" indent="-165072">
              <a:spcBef>
                <a:spcPct val="0"/>
              </a:spcBef>
              <a:buFont typeface="Arial" panose="020B0604020202020204" pitchFamily="34" charset="0"/>
              <a:buChar char="•"/>
              <a:defRPr/>
            </a:pPr>
            <a:r>
              <a:rPr lang="en-US" altLang="en-US" sz="1200" b="0" i="0" u="none" dirty="0">
                <a:solidFill>
                  <a:srgbClr val="000000"/>
                </a:solidFill>
                <a:latin typeface="Arial" panose="020B0604020202020204" pitchFamily="34" charset="0"/>
                <a:cs typeface="Arial" panose="020B0604020202020204" pitchFamily="34" charset="0"/>
              </a:rPr>
              <a:t>Joining me are:</a:t>
            </a:r>
          </a:p>
          <a:p>
            <a:pPr marL="622272" marR="0" lvl="1" indent="-165072"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b="1" dirty="0">
                <a:solidFill>
                  <a:srgbClr val="000000"/>
                </a:solidFill>
                <a:cs typeface="+mn-cs"/>
              </a:rPr>
              <a:t>Catherine A. Chappell</a:t>
            </a:r>
            <a:r>
              <a:rPr lang="en-US" altLang="en-US" sz="1200" dirty="0">
                <a:solidFill>
                  <a:srgbClr val="000000"/>
                </a:solidFill>
                <a:cs typeface="+mn-cs"/>
              </a:rPr>
              <a:t>, MD, MSc, Assistant Professor, Department of Obstetrics, Gynecology, and Reproductive Services, University of Pittsburgh</a:t>
            </a:r>
          </a:p>
          <a:p>
            <a:pPr marL="1079472" marR="0" lvl="2" indent="-165072"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dirty="0">
                <a:solidFill>
                  <a:srgbClr val="000000"/>
                </a:solidFill>
                <a:cs typeface="+mn-cs"/>
              </a:rPr>
              <a:t>She will be discussing Hepatitis C as it relates to perinatal transmission</a:t>
            </a:r>
          </a:p>
          <a:p>
            <a:pPr marL="622272" marR="0" lvl="1" indent="-165072"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b="1" dirty="0">
                <a:solidFill>
                  <a:srgbClr val="000000"/>
                </a:solidFill>
                <a:cs typeface="+mn-cs"/>
              </a:rPr>
              <a:t>Julie E. Lazaroff</a:t>
            </a:r>
            <a:r>
              <a:rPr lang="en-US" altLang="en-US" sz="1200" dirty="0">
                <a:solidFill>
                  <a:srgbClr val="000000"/>
                </a:solidFill>
                <a:cs typeface="+mn-cs"/>
              </a:rPr>
              <a:t>, MPH, Unit Chief, Perinatal Hepatitis B Prevention Unit, Bureau of Immunization, New York City Department of Health and Mental Hygiene</a:t>
            </a:r>
          </a:p>
          <a:p>
            <a:pPr marL="1079472" marR="0" lvl="2" indent="-165072"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dirty="0">
                <a:solidFill>
                  <a:srgbClr val="000000"/>
                </a:solidFill>
                <a:cs typeface="+mn-cs"/>
              </a:rPr>
              <a:t>She will be discussing Hepatitis B as it relates to perinatal transmission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05129-C399-4F93-903A-C83900220EE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6650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333333"/>
                </a:solidFill>
                <a:effectLst/>
                <a:latin typeface="Franklin Gothic Book" panose="020B0503020102020204" pitchFamily="34" charset="0"/>
              </a:rPr>
              <a:t>China</a:t>
            </a:r>
            <a:r>
              <a:rPr lang="en-US" dirty="0"/>
              <a:t> </a:t>
            </a:r>
            <a:r>
              <a:rPr lang="en-US" sz="1800" b="0" i="0" u="none" strike="noStrike" dirty="0">
                <a:solidFill>
                  <a:srgbClr val="333333"/>
                </a:solidFill>
                <a:effectLst/>
                <a:latin typeface="Franklin Gothic Book" panose="020B0503020102020204" pitchFamily="34" charset="0"/>
              </a:rPr>
              <a:t>356</a:t>
            </a:r>
            <a:r>
              <a:rPr lang="en-US" dirty="0"/>
              <a:t> </a:t>
            </a:r>
            <a:r>
              <a:rPr lang="en-US" sz="1800" b="0" i="0" u="none" strike="noStrike" dirty="0">
                <a:solidFill>
                  <a:srgbClr val="333333"/>
                </a:solidFill>
                <a:effectLst/>
                <a:latin typeface="Franklin Gothic Book" panose="020B0503020102020204" pitchFamily="34" charset="0"/>
              </a:rPr>
              <a:t>45.2</a:t>
            </a:r>
            <a:r>
              <a:rPr lang="en-US" dirty="0"/>
              <a:t> </a:t>
            </a:r>
            <a:r>
              <a:rPr lang="en-US" sz="1800" b="0" i="0" u="none" strike="noStrike" dirty="0">
                <a:solidFill>
                  <a:srgbClr val="333333"/>
                </a:solidFill>
                <a:effectLst/>
                <a:latin typeface="Franklin Gothic Book" panose="020B0503020102020204" pitchFamily="34" charset="0"/>
              </a:rPr>
              <a:t>Other</a:t>
            </a:r>
            <a:r>
              <a:rPr lang="en-US" dirty="0"/>
              <a:t> </a:t>
            </a:r>
            <a:r>
              <a:rPr lang="en-US" sz="1800" b="0" i="0" u="none" strike="noStrike" dirty="0">
                <a:solidFill>
                  <a:srgbClr val="333333"/>
                </a:solidFill>
                <a:effectLst/>
                <a:latin typeface="Franklin Gothic Book" panose="020B0503020102020204" pitchFamily="34" charset="0"/>
              </a:rPr>
              <a:t>208</a:t>
            </a:r>
            <a:r>
              <a:rPr lang="en-US" dirty="0"/>
              <a:t> </a:t>
            </a:r>
            <a:r>
              <a:rPr lang="en-US" sz="1800" b="0" i="0" u="none" strike="noStrike" dirty="0">
                <a:solidFill>
                  <a:srgbClr val="333333"/>
                </a:solidFill>
                <a:effectLst/>
                <a:latin typeface="Franklin Gothic Book" panose="020B0503020102020204" pitchFamily="34" charset="0"/>
              </a:rPr>
              <a:t>26.4</a:t>
            </a:r>
            <a:r>
              <a:rPr lang="en-US" dirty="0"/>
              <a:t> </a:t>
            </a:r>
            <a:r>
              <a:rPr lang="en-US" sz="1800" b="0" i="0" u="none" strike="noStrike" dirty="0">
                <a:solidFill>
                  <a:srgbClr val="333333"/>
                </a:solidFill>
                <a:effectLst/>
                <a:latin typeface="Franklin Gothic Book" panose="020B0503020102020204" pitchFamily="34" charset="0"/>
              </a:rPr>
              <a:t>U.S.</a:t>
            </a:r>
            <a:r>
              <a:rPr lang="en-US" dirty="0"/>
              <a:t> </a:t>
            </a:r>
            <a:r>
              <a:rPr lang="en-US" sz="1800" b="0" i="0" u="none" strike="noStrike" dirty="0">
                <a:solidFill>
                  <a:srgbClr val="333333"/>
                </a:solidFill>
                <a:effectLst/>
                <a:latin typeface="Franklin Gothic Book" panose="020B0503020102020204" pitchFamily="34" charset="0"/>
              </a:rPr>
              <a:t>43</a:t>
            </a:r>
            <a:r>
              <a:rPr lang="en-US" dirty="0"/>
              <a:t> </a:t>
            </a:r>
            <a:r>
              <a:rPr lang="en-US" sz="1800" b="0" i="0" u="none" strike="noStrike" dirty="0">
                <a:solidFill>
                  <a:srgbClr val="333333"/>
                </a:solidFill>
                <a:effectLst/>
                <a:latin typeface="Franklin Gothic Book" panose="020B0503020102020204" pitchFamily="34" charset="0"/>
              </a:rPr>
              <a:t>5.5</a:t>
            </a:r>
            <a:r>
              <a:rPr lang="en-US" dirty="0"/>
              <a:t> </a:t>
            </a:r>
            <a:r>
              <a:rPr lang="en-US" sz="1800" b="0" i="0" u="none" strike="noStrike" dirty="0">
                <a:solidFill>
                  <a:srgbClr val="333333"/>
                </a:solidFill>
                <a:effectLst/>
                <a:latin typeface="Franklin Gothic Book" panose="020B0503020102020204" pitchFamily="34" charset="0"/>
              </a:rPr>
              <a:t>Uzbekistan</a:t>
            </a:r>
            <a:r>
              <a:rPr lang="en-US" dirty="0"/>
              <a:t> </a:t>
            </a:r>
            <a:r>
              <a:rPr lang="en-US" sz="1800" b="0" i="0" u="none" strike="noStrike" dirty="0">
                <a:solidFill>
                  <a:srgbClr val="333333"/>
                </a:solidFill>
                <a:effectLst/>
                <a:latin typeface="Franklin Gothic Book" panose="020B0503020102020204" pitchFamily="34" charset="0"/>
              </a:rPr>
              <a:t>41</a:t>
            </a:r>
            <a:r>
              <a:rPr lang="en-US" dirty="0"/>
              <a:t> </a:t>
            </a:r>
            <a:r>
              <a:rPr lang="en-US" sz="1800" b="0" i="0" u="none" strike="noStrike" dirty="0">
                <a:solidFill>
                  <a:srgbClr val="333333"/>
                </a:solidFill>
                <a:effectLst/>
                <a:latin typeface="Franklin Gothic Book" panose="020B0503020102020204" pitchFamily="34" charset="0"/>
              </a:rPr>
              <a:t>5.2</a:t>
            </a:r>
            <a:r>
              <a:rPr lang="en-US" dirty="0"/>
              <a:t> </a:t>
            </a:r>
            <a:r>
              <a:rPr lang="en-US" sz="1800" b="0" i="0" u="none" strike="noStrike" dirty="0">
                <a:solidFill>
                  <a:srgbClr val="333333"/>
                </a:solidFill>
                <a:effectLst/>
                <a:latin typeface="Franklin Gothic Book" panose="020B0503020102020204" pitchFamily="34" charset="0"/>
              </a:rPr>
              <a:t>Guinea</a:t>
            </a:r>
            <a:r>
              <a:rPr lang="en-US" dirty="0"/>
              <a:t> </a:t>
            </a:r>
            <a:r>
              <a:rPr lang="en-US" sz="1800" b="0" i="0" u="none" strike="noStrike" dirty="0">
                <a:solidFill>
                  <a:srgbClr val="333333"/>
                </a:solidFill>
                <a:effectLst/>
                <a:latin typeface="Franklin Gothic Book" panose="020B0503020102020204" pitchFamily="34" charset="0"/>
              </a:rPr>
              <a:t>27</a:t>
            </a:r>
            <a:r>
              <a:rPr lang="en-US" dirty="0"/>
              <a:t> </a:t>
            </a:r>
            <a:r>
              <a:rPr lang="en-US" sz="1800" b="0" i="0" u="none" strike="noStrike" dirty="0">
                <a:solidFill>
                  <a:srgbClr val="333333"/>
                </a:solidFill>
                <a:effectLst/>
                <a:latin typeface="Franklin Gothic Book" panose="020B0503020102020204" pitchFamily="34" charset="0"/>
              </a:rPr>
              <a:t>3.4</a:t>
            </a:r>
            <a:r>
              <a:rPr lang="en-US" dirty="0"/>
              <a:t> </a:t>
            </a:r>
            <a:r>
              <a:rPr lang="en-US" sz="1800" b="0" i="0" u="none" strike="noStrike" dirty="0">
                <a:solidFill>
                  <a:srgbClr val="333333"/>
                </a:solidFill>
                <a:effectLst/>
                <a:latin typeface="Franklin Gothic Book" panose="020B0503020102020204" pitchFamily="34" charset="0"/>
              </a:rPr>
              <a:t>Dominican Republic</a:t>
            </a:r>
            <a:r>
              <a:rPr lang="en-US" dirty="0"/>
              <a:t> </a:t>
            </a:r>
            <a:r>
              <a:rPr lang="en-US" sz="1800" b="0" i="0" u="none" strike="noStrike" dirty="0">
                <a:solidFill>
                  <a:srgbClr val="333333"/>
                </a:solidFill>
                <a:effectLst/>
                <a:latin typeface="Franklin Gothic Book" panose="020B0503020102020204" pitchFamily="34" charset="0"/>
              </a:rPr>
              <a:t>21</a:t>
            </a:r>
            <a:r>
              <a:rPr lang="en-US" dirty="0"/>
              <a:t> </a:t>
            </a:r>
            <a:r>
              <a:rPr lang="en-US" sz="1800" b="0" i="0" u="none" strike="noStrike" dirty="0">
                <a:solidFill>
                  <a:srgbClr val="333333"/>
                </a:solidFill>
                <a:effectLst/>
                <a:latin typeface="Franklin Gothic Book" panose="020B0503020102020204" pitchFamily="34" charset="0"/>
              </a:rPr>
              <a:t>2.7</a:t>
            </a:r>
            <a:r>
              <a:rPr lang="en-US" dirty="0"/>
              <a:t> </a:t>
            </a:r>
            <a:r>
              <a:rPr lang="en-US" sz="1800" b="0" i="0" u="none" strike="noStrike" dirty="0">
                <a:solidFill>
                  <a:srgbClr val="333333"/>
                </a:solidFill>
                <a:effectLst/>
                <a:latin typeface="Franklin Gothic Book" panose="020B0503020102020204" pitchFamily="34" charset="0"/>
              </a:rPr>
              <a:t>Ghana</a:t>
            </a:r>
            <a:r>
              <a:rPr lang="en-US" dirty="0"/>
              <a:t> </a:t>
            </a:r>
            <a:r>
              <a:rPr lang="en-US" sz="1800" b="0" i="0" u="none" strike="noStrike" dirty="0">
                <a:solidFill>
                  <a:srgbClr val="333333"/>
                </a:solidFill>
                <a:effectLst/>
                <a:latin typeface="Franklin Gothic Book" panose="020B0503020102020204" pitchFamily="34" charset="0"/>
              </a:rPr>
              <a:t>21</a:t>
            </a:r>
            <a:r>
              <a:rPr lang="en-US" dirty="0"/>
              <a:t> </a:t>
            </a:r>
            <a:r>
              <a:rPr lang="en-US" sz="1800" b="0" i="0" u="none" strike="noStrike" dirty="0">
                <a:solidFill>
                  <a:srgbClr val="333333"/>
                </a:solidFill>
                <a:effectLst/>
                <a:latin typeface="Franklin Gothic Book" panose="020B0503020102020204" pitchFamily="34" charset="0"/>
              </a:rPr>
              <a:t>2.7</a:t>
            </a:r>
            <a:r>
              <a:rPr lang="en-US" dirty="0"/>
              <a:t> </a:t>
            </a:r>
            <a:r>
              <a:rPr lang="en-US" sz="1800" b="0" i="0" u="none" strike="noStrike" dirty="0">
                <a:solidFill>
                  <a:srgbClr val="333333"/>
                </a:solidFill>
                <a:effectLst/>
                <a:latin typeface="Franklin Gothic Book" panose="020B0503020102020204" pitchFamily="34" charset="0"/>
              </a:rPr>
              <a:t>Bangladesh</a:t>
            </a:r>
            <a:r>
              <a:rPr lang="en-US" dirty="0"/>
              <a:t> </a:t>
            </a:r>
            <a:r>
              <a:rPr lang="en-US" sz="1800" b="0" i="0" u="none" strike="noStrike" dirty="0">
                <a:solidFill>
                  <a:srgbClr val="333333"/>
                </a:solidFill>
                <a:effectLst/>
                <a:latin typeface="Franklin Gothic Book" panose="020B0503020102020204" pitchFamily="34" charset="0"/>
              </a:rPr>
              <a:t>19</a:t>
            </a:r>
            <a:r>
              <a:rPr lang="en-US" dirty="0"/>
              <a:t> </a:t>
            </a:r>
            <a:r>
              <a:rPr lang="en-US" sz="1800" b="0" i="0" u="none" strike="noStrike" dirty="0">
                <a:solidFill>
                  <a:srgbClr val="333333"/>
                </a:solidFill>
                <a:effectLst/>
                <a:latin typeface="Franklin Gothic Book" panose="020B0503020102020204" pitchFamily="34" charset="0"/>
              </a:rPr>
              <a:t>2.4</a:t>
            </a:r>
            <a:r>
              <a:rPr lang="en-US" dirty="0"/>
              <a:t> </a:t>
            </a:r>
            <a:r>
              <a:rPr lang="en-US" sz="1800" b="0" i="0" u="none" strike="noStrike" dirty="0">
                <a:solidFill>
                  <a:srgbClr val="333333"/>
                </a:solidFill>
                <a:effectLst/>
                <a:latin typeface="Franklin Gothic Book" panose="020B0503020102020204" pitchFamily="34" charset="0"/>
              </a:rPr>
              <a:t>Nigeria</a:t>
            </a:r>
            <a:r>
              <a:rPr lang="en-US" dirty="0"/>
              <a:t> </a:t>
            </a:r>
            <a:r>
              <a:rPr lang="en-US" sz="1800" b="0" i="0" u="none" strike="noStrike" dirty="0">
                <a:solidFill>
                  <a:srgbClr val="333333"/>
                </a:solidFill>
                <a:effectLst/>
                <a:latin typeface="Franklin Gothic Book" panose="020B0503020102020204" pitchFamily="34" charset="0"/>
              </a:rPr>
              <a:t>18</a:t>
            </a:r>
            <a:r>
              <a:rPr lang="en-US" dirty="0"/>
              <a:t> </a:t>
            </a:r>
            <a:r>
              <a:rPr lang="en-US" sz="1800" b="0" i="0" u="none" strike="noStrike" dirty="0">
                <a:solidFill>
                  <a:srgbClr val="333333"/>
                </a:solidFill>
                <a:effectLst/>
                <a:latin typeface="Franklin Gothic Book" panose="020B0503020102020204" pitchFamily="34" charset="0"/>
              </a:rPr>
              <a:t>2.3</a:t>
            </a:r>
            <a:r>
              <a:rPr lang="en-US" dirty="0"/>
              <a:t> </a:t>
            </a:r>
            <a:r>
              <a:rPr lang="en-US" sz="1800" b="0" i="0" u="none" strike="noStrike" dirty="0">
                <a:solidFill>
                  <a:srgbClr val="333333"/>
                </a:solidFill>
                <a:effectLst/>
                <a:latin typeface="Franklin Gothic Book" panose="020B0503020102020204" pitchFamily="34" charset="0"/>
              </a:rPr>
              <a:t>Senegal</a:t>
            </a:r>
            <a:r>
              <a:rPr lang="en-US" dirty="0"/>
              <a:t> </a:t>
            </a:r>
            <a:r>
              <a:rPr lang="en-US" sz="1800" b="0" i="0" u="none" strike="noStrike" dirty="0">
                <a:solidFill>
                  <a:srgbClr val="333333"/>
                </a:solidFill>
                <a:effectLst/>
                <a:latin typeface="Franklin Gothic Book" panose="020B0503020102020204" pitchFamily="34" charset="0"/>
              </a:rPr>
              <a:t>17</a:t>
            </a:r>
            <a:r>
              <a:rPr lang="en-US" dirty="0"/>
              <a:t> </a:t>
            </a:r>
            <a:r>
              <a:rPr lang="en-US" sz="1800" b="0" i="0" u="none" strike="noStrike" dirty="0">
                <a:solidFill>
                  <a:srgbClr val="333333"/>
                </a:solidFill>
                <a:effectLst/>
                <a:latin typeface="Franklin Gothic Book" panose="020B0503020102020204" pitchFamily="34" charset="0"/>
              </a:rPr>
              <a:t>2.2</a:t>
            </a:r>
            <a:r>
              <a:rPr lang="en-US" dirty="0"/>
              <a:t> </a:t>
            </a:r>
            <a:r>
              <a:rPr lang="en-US" sz="1800" b="0" i="0" u="none" strike="noStrike" dirty="0">
                <a:solidFill>
                  <a:srgbClr val="333333"/>
                </a:solidFill>
                <a:effectLst/>
                <a:latin typeface="Franklin Gothic Book" panose="020B0503020102020204" pitchFamily="34" charset="0"/>
              </a:rPr>
              <a:t>Haiti</a:t>
            </a:r>
            <a:r>
              <a:rPr lang="en-US" dirty="0"/>
              <a:t> </a:t>
            </a:r>
            <a:r>
              <a:rPr lang="en-US" sz="1800" b="0" i="0" u="none" strike="noStrike" dirty="0">
                <a:solidFill>
                  <a:srgbClr val="333333"/>
                </a:solidFill>
                <a:effectLst/>
                <a:latin typeface="Franklin Gothic Book" panose="020B0503020102020204" pitchFamily="34" charset="0"/>
              </a:rPr>
              <a:t>13</a:t>
            </a:r>
            <a:r>
              <a:rPr lang="en-US" dirty="0"/>
              <a:t> </a:t>
            </a:r>
            <a:r>
              <a:rPr lang="en-US" sz="1800" b="0" i="0" u="none" strike="noStrike" dirty="0">
                <a:solidFill>
                  <a:srgbClr val="333333"/>
                </a:solidFill>
                <a:effectLst/>
                <a:latin typeface="Franklin Gothic Book" panose="020B0503020102020204" pitchFamily="34" charset="0"/>
              </a:rPr>
              <a:t>1.7</a:t>
            </a:r>
            <a:r>
              <a:rPr lang="en-US" dirty="0"/>
              <a:t> </a:t>
            </a:r>
            <a:r>
              <a:rPr lang="en-US" sz="1800" b="0" i="0" u="none" strike="noStrike" dirty="0">
                <a:solidFill>
                  <a:srgbClr val="333333"/>
                </a:solidFill>
                <a:effectLst/>
                <a:latin typeface="Franklin Gothic Book" panose="020B0503020102020204" pitchFamily="34" charset="0"/>
              </a:rPr>
              <a:t>Unknown</a:t>
            </a:r>
            <a:r>
              <a:rPr lang="en-US" dirty="0"/>
              <a:t> </a:t>
            </a:r>
            <a:r>
              <a:rPr lang="en-US" sz="1800" b="0" i="0" u="none" strike="noStrike" dirty="0">
                <a:solidFill>
                  <a:srgbClr val="333333"/>
                </a:solidFill>
                <a:effectLst/>
                <a:latin typeface="Franklin Gothic Book" panose="020B0503020102020204" pitchFamily="34" charset="0"/>
              </a:rPr>
              <a:t>4</a:t>
            </a:r>
            <a:r>
              <a:rPr lang="en-US" dirty="0"/>
              <a:t> </a:t>
            </a:r>
            <a:r>
              <a:rPr lang="en-US" sz="1800" b="0" i="0" u="none" strike="noStrike" dirty="0">
                <a:solidFill>
                  <a:srgbClr val="333333"/>
                </a:solidFill>
                <a:effectLst/>
                <a:latin typeface="Franklin Gothic Book" panose="020B0503020102020204" pitchFamily="34" charset="0"/>
              </a:rPr>
              <a:t>0.5</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247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impactful strategy for reducing mother to newborn transmission of HBV is incorporating the birth dose into the hepatitis B vaccine schedule. </a:t>
            </a:r>
          </a:p>
          <a:p>
            <a:r>
              <a:rPr lang="en-US" dirty="0"/>
              <a:t>A birth dose followed by 2 more doses of hepatitis B vaccine can reduce the prevalence of chronic HBV in the infant by approximately 90% in infants of </a:t>
            </a:r>
            <a:r>
              <a:rPr lang="en-US" dirty="0" err="1"/>
              <a:t>HBeAg</a:t>
            </a:r>
            <a:r>
              <a:rPr lang="en-US" dirty="0"/>
              <a:t>-positive mothers and almost all </a:t>
            </a:r>
            <a:r>
              <a:rPr lang="en-US" dirty="0" err="1"/>
              <a:t>HBeAg</a:t>
            </a:r>
            <a:r>
              <a:rPr lang="en-US" dirty="0"/>
              <a:t>-negative mothers. </a:t>
            </a:r>
          </a:p>
          <a:p>
            <a:r>
              <a:rPr lang="en-US" dirty="0"/>
              <a:t>This birth dose is especially important in areas of the world where a significant proportion of HBsAg-positive mothers are also positive for </a:t>
            </a:r>
            <a:r>
              <a:rPr lang="en-US" dirty="0" err="1"/>
              <a:t>HBeAg</a:t>
            </a:r>
            <a:r>
              <a:rPr lang="en-US" dirty="0"/>
              <a:t>, such as in China, south east Asia, and the Pacific Islands. In these areas, if the birth dose is not given, the effectiveness of hepatitis B vaccine could be reduced to as low as only 50% to 75%. </a:t>
            </a:r>
          </a:p>
          <a:p>
            <a:r>
              <a:rPr lang="en-US" dirty="0"/>
              <a:t>In regions such as sub-Saharan Africa and Russia where less than 25% of HBsAg-positive pregnant women are also </a:t>
            </a:r>
            <a:r>
              <a:rPr lang="en-US" dirty="0" err="1"/>
              <a:t>HBeAg</a:t>
            </a:r>
            <a:r>
              <a:rPr lang="en-US" dirty="0"/>
              <a:t> positive, the impact of missing the birth dose is not as severe but is still significant. Including a dose of HBIG at birth to infants born to </a:t>
            </a:r>
            <a:r>
              <a:rPr lang="en-US" dirty="0" err="1"/>
              <a:t>HBsAgpositive</a:t>
            </a:r>
            <a:r>
              <a:rPr lang="en-US" dirty="0"/>
              <a:t> mothers can further reduce the risk of transmission to less than 5%. Beasley and his colleagues showed in a randomized-controlled trial, that with administration of the birth dose plus HBIG to infants born to HBsAg/</a:t>
            </a:r>
            <a:r>
              <a:rPr lang="en-US" dirty="0" err="1"/>
              <a:t>HBeAg</a:t>
            </a:r>
            <a:r>
              <a:rPr lang="en-US" dirty="0"/>
              <a:t>-positive mothers only 6% of those infants became HBsAg-positive verses 88% of infants who received placebo.25</a:t>
            </a:r>
          </a:p>
          <a:p>
            <a:endParaRPr lang="en-US" dirty="0"/>
          </a:p>
          <a:p>
            <a:pPr>
              <a:spcBef>
                <a:spcPts val="400"/>
              </a:spcBef>
              <a:spcAft>
                <a:spcPts val="500"/>
              </a:spcAft>
            </a:pPr>
            <a:r>
              <a:rPr lang="en-US" dirty="0">
                <a:solidFill>
                  <a:schemeClr val="tx1"/>
                </a:solidFill>
              </a:rPr>
              <a:t>Infants born to HBsAg negative mothers with b</a:t>
            </a:r>
            <a:r>
              <a:rPr lang="en-US" sz="2400" dirty="0">
                <a:solidFill>
                  <a:schemeClr val="tx1"/>
                </a:solidFill>
              </a:rPr>
              <a:t>irth weight </a:t>
            </a:r>
            <a:r>
              <a:rPr lang="en-US" sz="2400" u="sng" dirty="0">
                <a:solidFill>
                  <a:schemeClr val="tx1"/>
                </a:solidFill>
              </a:rPr>
              <a:t>&gt;</a:t>
            </a:r>
            <a:r>
              <a:rPr lang="en-US" sz="2400" dirty="0">
                <a:solidFill>
                  <a:schemeClr val="tx1"/>
                </a:solidFill>
              </a:rPr>
              <a:t> 2,000 grams and medically stable:</a:t>
            </a:r>
          </a:p>
          <a:p>
            <a:pPr lvl="2">
              <a:spcBef>
                <a:spcPts val="400"/>
              </a:spcBef>
              <a:spcAft>
                <a:spcPts val="500"/>
              </a:spcAft>
            </a:pPr>
            <a:r>
              <a:rPr lang="en-US" sz="2400" dirty="0">
                <a:solidFill>
                  <a:schemeClr val="tx1"/>
                </a:solidFill>
              </a:rPr>
              <a:t>Administer a Hepatitis B vaccine within 24 hours of birth</a:t>
            </a:r>
            <a:r>
              <a:rPr lang="en-US" sz="2400" baseline="30000" dirty="0">
                <a:solidFill>
                  <a:schemeClr val="tx1"/>
                </a:solidFill>
              </a:rPr>
              <a:t>1</a:t>
            </a:r>
            <a:r>
              <a:rPr lang="en-US" sz="2400" dirty="0">
                <a:solidFill>
                  <a:schemeClr val="tx1"/>
                </a:solidFill>
              </a:rPr>
              <a:t> </a:t>
            </a:r>
          </a:p>
          <a:p>
            <a:pPr lvl="1">
              <a:spcBef>
                <a:spcPts val="400"/>
              </a:spcBef>
              <a:spcAft>
                <a:spcPts val="500"/>
              </a:spcAft>
            </a:pPr>
            <a:r>
              <a:rPr lang="en-US" sz="2400" dirty="0">
                <a:solidFill>
                  <a:schemeClr val="tx1"/>
                </a:solidFill>
              </a:rPr>
              <a:t>Birthweight &lt;2,000 grams or medically unstable:</a:t>
            </a:r>
          </a:p>
          <a:p>
            <a:pPr lvl="2">
              <a:spcBef>
                <a:spcPts val="400"/>
              </a:spcBef>
              <a:spcAft>
                <a:spcPts val="500"/>
              </a:spcAft>
            </a:pPr>
            <a:r>
              <a:rPr lang="en-US" sz="2400" dirty="0">
                <a:solidFill>
                  <a:schemeClr val="tx1"/>
                </a:solidFill>
              </a:rPr>
              <a:t>Delay the Hepatitis B vaccine until hospital discharge or age one month</a:t>
            </a:r>
          </a:p>
          <a:p>
            <a:pPr lvl="2">
              <a:spcBef>
                <a:spcPts val="400"/>
              </a:spcBef>
              <a:spcAft>
                <a:spcPts val="500"/>
              </a:spcAft>
            </a:pPr>
            <a:endParaRPr lang="en-US" sz="2400" dirty="0">
              <a:solidFill>
                <a:schemeClr val="tx1"/>
              </a:solidFill>
            </a:endParaRPr>
          </a:p>
          <a:p>
            <a:pPr>
              <a:spcBef>
                <a:spcPts val="400"/>
              </a:spcBef>
              <a:spcAft>
                <a:spcPts val="500"/>
              </a:spcAft>
            </a:pPr>
            <a:r>
              <a:rPr lang="en-US" dirty="0"/>
              <a:t>New York State does not have a public health law requiring a universal hepatitis B birth dose, but it is promoted as a best practice</a:t>
            </a:r>
          </a:p>
          <a:p>
            <a:pPr lvl="1">
              <a:spcBef>
                <a:spcPts val="400"/>
              </a:spcBef>
              <a:spcAft>
                <a:spcPts val="500"/>
              </a:spcAft>
            </a:pPr>
            <a:r>
              <a:rPr lang="en-US" sz="2400" dirty="0">
                <a:solidFill>
                  <a:schemeClr val="tx1"/>
                </a:solidFill>
              </a:rPr>
              <a:t>Delivery must adopt their own written policies</a:t>
            </a:r>
          </a:p>
          <a:p>
            <a:pPr lvl="1">
              <a:spcBef>
                <a:spcPts val="400"/>
              </a:spcBef>
              <a:spcAft>
                <a:spcPts val="500"/>
              </a:spcAft>
            </a:pPr>
            <a:r>
              <a:rPr lang="en-US" sz="2500" dirty="0">
                <a:solidFill>
                  <a:schemeClr val="tx1"/>
                </a:solidFill>
              </a:rPr>
              <a:t>Vaccine information statements (VIS) are required to be given to the parents by law prior to vaccination of the infant</a:t>
            </a:r>
          </a:p>
          <a:p>
            <a:pPr lvl="1">
              <a:spcBef>
                <a:spcPts val="400"/>
              </a:spcBef>
              <a:spcAft>
                <a:spcPts val="500"/>
              </a:spcAft>
            </a:pPr>
            <a:r>
              <a:rPr lang="en-US" sz="2500" dirty="0">
                <a:solidFill>
                  <a:schemeClr val="tx1"/>
                </a:solidFill>
              </a:rPr>
              <a:t>Families do not have to provide consent, but they must be informed and they may decline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9844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all newborns are recommended to receive the birth dose within 24 hours after birth, infants born to hepatitis B positive mothers must receive the HepB vaccine birth dose and the hepatitis B immune globulin or HBIG (within 12 hours of birth)</a:t>
            </a:r>
          </a:p>
          <a:p>
            <a:pPr lvl="1"/>
            <a:r>
              <a:rPr lang="en-US" dirty="0"/>
              <a:t>Administered at different injection sites (e.g., separate limbs)</a:t>
            </a:r>
          </a:p>
          <a:p>
            <a:r>
              <a:rPr lang="en-US" dirty="0"/>
              <a:t>HepB 2</a:t>
            </a:r>
            <a:r>
              <a:rPr lang="en-US" baseline="30000" dirty="0"/>
              <a:t>nd</a:t>
            </a:r>
            <a:r>
              <a:rPr lang="en-US" dirty="0"/>
              <a:t> dose vaccine at 1-2 months</a:t>
            </a:r>
          </a:p>
          <a:p>
            <a:pPr lvl="1"/>
            <a:r>
              <a:rPr lang="en-US" dirty="0"/>
              <a:t>Combination vaccine can be given at </a:t>
            </a:r>
            <a:r>
              <a:rPr lang="en-US" u="sng" dirty="0"/>
              <a:t>&gt;</a:t>
            </a:r>
            <a:r>
              <a:rPr lang="en-US" dirty="0"/>
              <a:t> 6 </a:t>
            </a:r>
            <a:r>
              <a:rPr lang="en-US" dirty="0" err="1"/>
              <a:t>wks</a:t>
            </a:r>
            <a:r>
              <a:rPr lang="en-US" dirty="0"/>
              <a:t> of age </a:t>
            </a:r>
          </a:p>
          <a:p>
            <a:pPr lvl="1"/>
            <a:r>
              <a:rPr lang="en-US" dirty="0"/>
              <a:t>(</a:t>
            </a:r>
            <a:r>
              <a:rPr lang="en-US" dirty="0" err="1"/>
              <a:t>Pediarix</a:t>
            </a:r>
            <a:r>
              <a:rPr lang="en-US" dirty="0"/>
              <a:t> – 2, 4, 6)   </a:t>
            </a:r>
          </a:p>
          <a:p>
            <a:pPr lvl="2"/>
            <a:r>
              <a:rPr lang="en-US" dirty="0"/>
              <a:t>&gt; 3 doses of Hep B containing vaccine is permissible</a:t>
            </a:r>
          </a:p>
          <a:p>
            <a:r>
              <a:rPr lang="en-US" dirty="0"/>
              <a:t>HepB 3</a:t>
            </a:r>
            <a:r>
              <a:rPr lang="en-US" baseline="30000" dirty="0"/>
              <a:t>rd</a:t>
            </a:r>
            <a:r>
              <a:rPr lang="en-US" dirty="0"/>
              <a:t> dose at 24 </a:t>
            </a:r>
            <a:r>
              <a:rPr lang="en-US" dirty="0" err="1"/>
              <a:t>wks</a:t>
            </a:r>
            <a:r>
              <a:rPr lang="en-US" dirty="0"/>
              <a:t> at 6 months (168 days) – not earlier</a:t>
            </a:r>
          </a:p>
          <a:p>
            <a:r>
              <a:rPr lang="en-US" dirty="0"/>
              <a:t>If birthweight &lt;2000 grams, do not count HepB 1</a:t>
            </a:r>
            <a:r>
              <a:rPr lang="en-US" baseline="30000" dirty="0"/>
              <a:t>st</a:t>
            </a:r>
            <a:r>
              <a:rPr lang="en-US" dirty="0"/>
              <a:t> dose as part of series</a:t>
            </a:r>
          </a:p>
          <a:p>
            <a:pPr lvl="1"/>
            <a:r>
              <a:rPr lang="en-US" dirty="0"/>
              <a:t>Give 3 additional doses with single-antigen vaccine at 1, 2-3, and 6 months </a:t>
            </a:r>
            <a:r>
              <a:rPr lang="en-US" u="sng" dirty="0"/>
              <a:t>or</a:t>
            </a:r>
            <a:r>
              <a:rPr lang="en-US" dirty="0"/>
              <a:t> combination vaccine at 2, 4, and 6 months</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Efficacy </a:t>
            </a:r>
            <a:r>
              <a:rPr lang="en-US" b="0" i="0" dirty="0">
                <a:solidFill>
                  <a:srgbClr val="000000"/>
                </a:solidFill>
                <a:effectLst/>
                <a:latin typeface="Open Sans" panose="020B0606030504020204" pitchFamily="34" charset="0"/>
              </a:rPr>
              <a:t>in preventing perinatal HBV transmission of </a:t>
            </a:r>
            <a:r>
              <a:rPr lang="en-US" b="0" i="0" dirty="0" err="1">
                <a:solidFill>
                  <a:srgbClr val="000000"/>
                </a:solidFill>
                <a:effectLst/>
                <a:latin typeface="Open Sans" panose="020B0606030504020204" pitchFamily="34" charset="0"/>
              </a:rPr>
              <a:t>thegiving</a:t>
            </a:r>
            <a:r>
              <a:rPr lang="en-US" b="0" i="0" dirty="0">
                <a:solidFill>
                  <a:srgbClr val="000000"/>
                </a:solidFill>
                <a:effectLst/>
                <a:latin typeface="Open Sans" panose="020B0606030504020204" pitchFamily="34" charset="0"/>
              </a:rPr>
              <a:t> both hepatitis B vaccine and the </a:t>
            </a:r>
            <a:r>
              <a:rPr lang="en-US" dirty="0">
                <a:solidFill>
                  <a:srgbClr val="000000"/>
                </a:solidFill>
                <a:latin typeface="Open Sans" panose="020B0606030504020204" pitchFamily="34" charset="0"/>
              </a:rPr>
              <a:t>hepatitis </a:t>
            </a:r>
            <a:r>
              <a:rPr lang="en-US" b="0" i="0" dirty="0">
                <a:solidFill>
                  <a:srgbClr val="000000"/>
                </a:solidFill>
                <a:effectLst/>
                <a:latin typeface="Open Sans" panose="020B0606030504020204" pitchFamily="34" charset="0"/>
              </a:rPr>
              <a:t>immune globulin is 94%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lvl="1"/>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535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500"/>
              </a:spcAft>
            </a:pPr>
            <a:r>
              <a:rPr lang="en-US" dirty="0"/>
              <a:t>Test for </a:t>
            </a:r>
            <a:r>
              <a:rPr lang="en-US" u="sng" dirty="0"/>
              <a:t>both</a:t>
            </a:r>
            <a:r>
              <a:rPr lang="en-US" dirty="0"/>
              <a:t> HBsAg (infection) and Anti-HBs (immunity)</a:t>
            </a:r>
          </a:p>
          <a:p>
            <a:pPr>
              <a:spcBef>
                <a:spcPts val="400"/>
              </a:spcBef>
              <a:spcAft>
                <a:spcPts val="500"/>
              </a:spcAft>
            </a:pPr>
            <a:r>
              <a:rPr lang="en-US" dirty="0"/>
              <a:t>Test at 9 months of age (not earlier) </a:t>
            </a:r>
          </a:p>
          <a:p>
            <a:pPr lvl="1">
              <a:spcBef>
                <a:spcPts val="400"/>
              </a:spcBef>
              <a:spcAft>
                <a:spcPts val="500"/>
              </a:spcAft>
            </a:pPr>
            <a:r>
              <a:rPr lang="en-US" dirty="0"/>
              <a:t>Avoid detection of passive anti-HBs from HBIG </a:t>
            </a:r>
          </a:p>
          <a:p>
            <a:pPr lvl="1">
              <a:spcBef>
                <a:spcPts val="400"/>
              </a:spcBef>
              <a:spcAft>
                <a:spcPts val="500"/>
              </a:spcAft>
            </a:pPr>
            <a:r>
              <a:rPr lang="en-US" dirty="0"/>
              <a:t>Maximize the likelihood of detecting late infection</a:t>
            </a:r>
          </a:p>
          <a:p>
            <a:pPr>
              <a:spcBef>
                <a:spcPts val="400"/>
              </a:spcBef>
              <a:spcAft>
                <a:spcPts val="500"/>
              </a:spcAft>
            </a:pPr>
            <a:r>
              <a:rPr lang="en-US" dirty="0"/>
              <a:t>Test 1-2 months after final dose </a:t>
            </a:r>
          </a:p>
          <a:p>
            <a:pPr lvl="1">
              <a:spcBef>
                <a:spcPts val="400"/>
              </a:spcBef>
              <a:spcAft>
                <a:spcPts val="500"/>
              </a:spcAft>
            </a:pPr>
            <a:r>
              <a:rPr lang="en-US" dirty="0"/>
              <a:t>Testing &lt;1 month after final dose </a:t>
            </a:r>
          </a:p>
          <a:p>
            <a:pPr lvl="2">
              <a:spcBef>
                <a:spcPts val="400"/>
              </a:spcBef>
              <a:spcAft>
                <a:spcPts val="500"/>
              </a:spcAft>
            </a:pPr>
            <a:r>
              <a:rPr lang="en-US" dirty="0"/>
              <a:t>May detect HBsAg from vaccine</a:t>
            </a:r>
          </a:p>
          <a:p>
            <a:pPr lvl="1">
              <a:spcBef>
                <a:spcPts val="400"/>
              </a:spcBef>
              <a:spcAft>
                <a:spcPts val="500"/>
              </a:spcAft>
            </a:pPr>
            <a:r>
              <a:rPr lang="en-US" dirty="0"/>
              <a:t>Testing &gt;2 months after final dose </a:t>
            </a:r>
          </a:p>
          <a:p>
            <a:pPr lvl="2">
              <a:spcBef>
                <a:spcPts val="400"/>
              </a:spcBef>
              <a:spcAft>
                <a:spcPts val="500"/>
              </a:spcAft>
            </a:pPr>
            <a:r>
              <a:rPr lang="en-US" dirty="0"/>
              <a:t>May not detect anti-HBs levels in protected persons</a:t>
            </a:r>
          </a:p>
          <a:p>
            <a:pPr lvl="2">
              <a:spcBef>
                <a:spcPts val="400"/>
              </a:spcBef>
              <a:spcAft>
                <a:spcPts val="500"/>
              </a:spcAft>
            </a:pPr>
            <a:r>
              <a:rPr lang="en-US" dirty="0"/>
              <a:t>Avoid unnecessary revaccination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9752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r>
              <a:rPr lang="en-US" dirty="0">
                <a:solidFill>
                  <a:srgbClr val="000000"/>
                </a:solidFill>
              </a:rPr>
              <a:t>Recommendations for hepatitis B DNA testing and antiviral treatment from the AASLD, CDC, ACOG and the Society for Maternal and Fetal Medicine are all aligned as follows:</a:t>
            </a:r>
          </a:p>
          <a:p>
            <a:pPr lvl="1">
              <a:lnSpc>
                <a:spcPct val="100000"/>
              </a:lnSpc>
              <a:spcBef>
                <a:spcPts val="600"/>
              </a:spcBef>
            </a:pPr>
            <a:r>
              <a:rPr lang="en-US" sz="2400" dirty="0">
                <a:solidFill>
                  <a:srgbClr val="000000"/>
                </a:solidFill>
              </a:rPr>
              <a:t>Antiviral treatment for hepatitis B-positive pregnant patients with HBV DNA levels &gt; 200,000 IU/mL, as an adjunct to the post-exposure prophylaxis administered to the infant shortly after delivery, has been associated with significantly reduced rates of perinatal HBV transmission. </a:t>
            </a:r>
            <a:endParaRPr lang="en-US" sz="2400" dirty="0"/>
          </a:p>
          <a:p>
            <a:pPr lvl="1">
              <a:lnSpc>
                <a:spcPct val="100000"/>
              </a:lnSpc>
              <a:spcBef>
                <a:spcPts val="600"/>
              </a:spcBef>
            </a:pPr>
            <a:r>
              <a:rPr lang="en-US" sz="2400" dirty="0">
                <a:solidFill>
                  <a:srgbClr val="000000"/>
                </a:solidFill>
              </a:rPr>
              <a:t>All hepatitis B-positive pregnant patients should be tested for HBV DNA in each trimester.</a:t>
            </a:r>
          </a:p>
          <a:p>
            <a:pPr lvl="1">
              <a:lnSpc>
                <a:spcPct val="100000"/>
              </a:lnSpc>
              <a:spcBef>
                <a:spcPts val="600"/>
              </a:spcBef>
            </a:pPr>
            <a:r>
              <a:rPr lang="en-US" sz="2400" dirty="0">
                <a:solidFill>
                  <a:srgbClr val="000000"/>
                </a:solidFill>
              </a:rPr>
              <a:t>Patients with HBV DNA &gt; 200,000 IU/mL not already being treated, should be considered for initiation of antiviral therapy at 28–32 weeks’ gestation</a:t>
            </a:r>
            <a:endParaRPr lang="en-US" sz="24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A934F-49E7-4B61-9DA3-92024B4512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8983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Calibri" panose="020F0502020204030204" pitchFamily="34" charset="0"/>
              </a:rPr>
              <a:t>CDC </a:t>
            </a:r>
            <a:r>
              <a:rPr lang="en-US" altLang="en-US" sz="1200" dirty="0">
                <a:latin typeface="Calibri" panose="020F0502020204030204" pitchFamily="34" charset="0"/>
              </a:rPr>
              <a:t>Perinatal Hepatitis B Prevention Program (PHBP) was established in 1990 and provides grant funding to Immunization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anose="020F0502020204030204" pitchFamily="34" charset="0"/>
              </a:rPr>
              <a:t>The program objectives are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rPr>
              <a:t>Identify Hep B+ pregnant women  - </a:t>
            </a:r>
            <a:endParaRPr lang="en-US" altLang="en-US" sz="1200" dirty="0">
              <a:latin typeface="Calibri" panose="020F0502020204030204" pitchFamily="34" charset="0"/>
            </a:endParaRPr>
          </a:p>
          <a:p>
            <a:pPr lvl="1"/>
            <a:r>
              <a:rPr lang="en-US" sz="2400" dirty="0"/>
              <a:t>Provide education to mothers preferably during the prenatal period and post-partum</a:t>
            </a:r>
            <a:endParaRPr lang="en-US" sz="2400" dirty="0">
              <a:latin typeface="Calibri" panose="020F0502020204030204" pitchFamily="34" charset="0"/>
            </a:endParaRPr>
          </a:p>
          <a:p>
            <a:pPr marL="857250" lvl="1" indent="-457200">
              <a:spcAft>
                <a:spcPts val="600"/>
              </a:spcAft>
              <a:defRPr/>
            </a:pPr>
            <a:r>
              <a:rPr lang="en-US" sz="2400" dirty="0">
                <a:latin typeface="Calibri" panose="020F0502020204030204" pitchFamily="34" charset="0"/>
              </a:rPr>
              <a:t>For infants born to HBV+ mothers, ensure:</a:t>
            </a:r>
          </a:p>
          <a:p>
            <a:pPr marL="1200150" lvl="2" indent="-457200">
              <a:spcAft>
                <a:spcPts val="600"/>
              </a:spcAft>
              <a:defRPr/>
            </a:pPr>
            <a:r>
              <a:rPr lang="en-US" sz="2300" dirty="0">
                <a:latin typeface="Calibri" panose="020F0502020204030204" pitchFamily="34" charset="0"/>
              </a:rPr>
              <a:t>Newborn prophylaxis within 12 hours of birth (Hep B vaccine and HBIG)</a:t>
            </a:r>
          </a:p>
          <a:p>
            <a:pPr marL="1200150" lvl="2" indent="-457200">
              <a:spcAft>
                <a:spcPts val="600"/>
              </a:spcAft>
              <a:defRPr/>
            </a:pPr>
            <a:r>
              <a:rPr lang="en-US" sz="2300" dirty="0">
                <a:latin typeface="Calibri" panose="020F0502020204030204" pitchFamily="34" charset="0"/>
              </a:rPr>
              <a:t>T</a:t>
            </a:r>
            <a:r>
              <a:rPr lang="en-US" sz="2400" dirty="0">
                <a:latin typeface="Calibri" panose="020F0502020204030204" pitchFamily="34" charset="0"/>
              </a:rPr>
              <a:t>imely completion of the three dose Hep B vaccine series </a:t>
            </a:r>
          </a:p>
          <a:p>
            <a:pPr marL="1200150" lvl="2" indent="-457200">
              <a:spcAft>
                <a:spcPts val="600"/>
              </a:spcAft>
              <a:defRPr/>
            </a:pPr>
            <a:r>
              <a:rPr lang="en-US" sz="2400" dirty="0">
                <a:latin typeface="Calibri" panose="020F0502020204030204" pitchFamily="34" charset="0"/>
              </a:rPr>
              <a:t>Post vaccination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Calibri" panose="020F0502020204030204" pitchFamily="34" charset="0"/>
            </a:endParaRPr>
          </a:p>
          <a:p>
            <a:r>
              <a:rPr lang="en-US" dirty="0"/>
              <a:t>Program staff conduct case management of infants </a:t>
            </a:r>
            <a:r>
              <a:rPr lang="en-US" sz="2400" dirty="0"/>
              <a:t>to track, provider reminders to mothers and providers and obtain documentation of vaccinations and testing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542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HBsAg+ pregnant patients should be tested for HBV DNA several times during pregnancy to determine if anti-viral therapy is required for patient’s disease and/or to help prevent MTC transmission</a:t>
            </a:r>
          </a:p>
          <a:p>
            <a:r>
              <a:rPr lang="en-US" dirty="0">
                <a:solidFill>
                  <a:srgbClr val="000000"/>
                </a:solidFill>
              </a:rPr>
              <a:t>Maternal antiviral therapy started at 28–32 weeks gestation has been associated with significantly reduced rates of perinatal HBV transmission (CDC, MMWR, 2018)</a:t>
            </a:r>
            <a:endParaRPr lang="en-US" dirty="0"/>
          </a:p>
          <a:p>
            <a:r>
              <a:rPr lang="en-US" dirty="0"/>
              <a:t>The AASLD suggests antiviral therapy to reduce the risk of perinatal transmission of Hepatitis B in HBsAg-positive pregnant women with an HBV DNA level &gt; 200,000 IU/mL</a:t>
            </a:r>
          </a:p>
          <a:p>
            <a:endParaRPr lang="en-US" dirty="0"/>
          </a:p>
          <a:p>
            <a:r>
              <a:rPr lang="en-US" sz="1200" dirty="0"/>
              <a:t>Universal reporting methods i.e., birth certificates and newborn metabolic screening requisition forms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893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imes New Roman" panose="02020603050405020304" pitchFamily="18" charset="0"/>
              </a:rPr>
              <a:t>NYS Public Health Law mandates prenatal testing, provider reporting, and laboratory reporting for both Hep B and Syphilis</a:t>
            </a:r>
          </a:p>
          <a:p>
            <a:r>
              <a:rPr lang="en-US" dirty="0">
                <a:cs typeface="Times New Roman" panose="02020603050405020304" pitchFamily="18" charset="0"/>
              </a:rPr>
              <a:t>In July 2014, the NYC health code was amended to require laboratories to report pregnancy status (</a:t>
            </a:r>
            <a:r>
              <a:rPr lang="en-US" u="sng" dirty="0">
                <a:cs typeface="Times New Roman" panose="02020603050405020304" pitchFamily="18" charset="0"/>
              </a:rPr>
              <a:t>confirmed or probable</a:t>
            </a:r>
            <a:r>
              <a:rPr lang="en-US" dirty="0">
                <a:cs typeface="Times New Roman" panose="02020603050405020304" pitchFamily="18" charset="0"/>
              </a:rPr>
              <a:t>)</a:t>
            </a:r>
          </a:p>
          <a:p>
            <a:pPr lvl="1"/>
            <a:endParaRPr lang="en-US" sz="2400" dirty="0">
              <a:cs typeface="Times New Roman" panose="02020603050405020304" pitchFamily="18" charset="0"/>
            </a:endParaRPr>
          </a:p>
          <a:p>
            <a:pPr lvl="1"/>
            <a:r>
              <a:rPr lang="en-US" sz="2400" dirty="0">
                <a:cs typeface="Times New Roman" panose="02020603050405020304" pitchFamily="18" charset="0"/>
              </a:rPr>
              <a:t>Provider reporting is not reliable</a:t>
            </a:r>
          </a:p>
          <a:p>
            <a:pPr lvl="1"/>
            <a:r>
              <a:rPr lang="en-US" sz="2400" dirty="0">
                <a:cs typeface="Times New Roman" panose="02020603050405020304" pitchFamily="18" charset="0"/>
              </a:rPr>
              <a:t>Laboratory has potential to be more reliable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86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Hepatitis B continues to be a significant public health problem worldwide</a:t>
            </a:r>
          </a:p>
          <a:p>
            <a:pPr lvl="1">
              <a:lnSpc>
                <a:spcPct val="100000"/>
              </a:lnSpc>
            </a:pPr>
            <a:r>
              <a:rPr lang="en-US" sz="2400" dirty="0"/>
              <a:t>Chronic infection associated with lifelong morbidity and mortality</a:t>
            </a:r>
          </a:p>
          <a:p>
            <a:pPr>
              <a:lnSpc>
                <a:spcPct val="100000"/>
              </a:lnSpc>
            </a:pPr>
            <a:r>
              <a:rPr lang="en-US" dirty="0">
                <a:solidFill>
                  <a:schemeClr val="tx1">
                    <a:lumMod val="95000"/>
                    <a:lumOff val="5000"/>
                  </a:schemeClr>
                </a:solidFill>
              </a:rPr>
              <a:t>US incidence of Hepatitis B has declined dramatically but prevention of perinatal Hepatitis B infection remains critical</a:t>
            </a:r>
          </a:p>
          <a:p>
            <a:pPr lvl="1">
              <a:lnSpc>
                <a:spcPct val="100000"/>
              </a:lnSpc>
            </a:pPr>
            <a:r>
              <a:rPr lang="en-US" sz="2400" dirty="0">
                <a:solidFill>
                  <a:schemeClr val="tx1">
                    <a:lumMod val="95000"/>
                    <a:lumOff val="5000"/>
                  </a:schemeClr>
                </a:solidFill>
              </a:rPr>
              <a:t>Majority of Hepatitis B positive pregnant patients are foreign-born</a:t>
            </a:r>
          </a:p>
          <a:p>
            <a:pPr>
              <a:lnSpc>
                <a:spcPct val="100000"/>
              </a:lnSpc>
            </a:pPr>
            <a:r>
              <a:rPr lang="en-US" dirty="0">
                <a:solidFill>
                  <a:schemeClr val="tx1">
                    <a:lumMod val="95000"/>
                    <a:lumOff val="5000"/>
                  </a:schemeClr>
                </a:solidFill>
              </a:rPr>
              <a:t>The combined prevention approach of universal Hepatitis B testing of pregnant women, universal Hepatitis B birth dose, vaccination and testing of infants born to Hepatitis B infected mothers and anti-viral treatment of pregnant patients when indicated, is a very effective combined approach in preventing most infections</a:t>
            </a:r>
          </a:p>
          <a:p>
            <a:pPr>
              <a:lnSpc>
                <a:spcPct val="100000"/>
              </a:lnSpc>
            </a:pPr>
            <a:r>
              <a:rPr lang="en-US" dirty="0">
                <a:solidFill>
                  <a:schemeClr val="tx1">
                    <a:lumMod val="95000"/>
                    <a:lumOff val="5000"/>
                  </a:schemeClr>
                </a:solidFill>
              </a:rPr>
              <a:t>Multiple surveillance strategies, including laboratory and provider reporting to local public health as well as a universal reporting method in each jurisdiction, should be used to identify Hepatitis B in pregnancy. Local public health should provide  conduct case management to ensure vaccination and testing of the infants.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0FD15-06AF-43A5-8FEB-8932B5C7DA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246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Arial" panose="020B0604020202020204" pitchFamily="34" charset="0"/>
              <a:buNone/>
              <a:defRPr/>
            </a:pPr>
            <a:r>
              <a:rPr lang="en-US" altLang="en-US" b="1" i="1" u="sng" dirty="0">
                <a:solidFill>
                  <a:schemeClr val="tx1"/>
                </a:solidFill>
                <a:latin typeface="Arial" panose="020B0604020202020204" pitchFamily="34" charset="0"/>
                <a:cs typeface="Arial" panose="020B0604020202020204" pitchFamily="34" charset="0"/>
              </a:rPr>
              <a:t>Ron</a:t>
            </a:r>
          </a:p>
          <a:p>
            <a:pPr eaLnBrk="1" hangingPunct="1">
              <a:spcBef>
                <a:spcPct val="0"/>
              </a:spcBef>
              <a:buFont typeface="Arial" panose="020B0604020202020204" pitchFamily="34" charset="0"/>
              <a:buNone/>
              <a:defRPr/>
            </a:pP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05129-C399-4F93-903A-C83900220EE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269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i="1" u="sng" dirty="0">
                <a:solidFill>
                  <a:schemeClr val="tx1"/>
                </a:solidFill>
                <a:latin typeface="Arial" panose="020B0604020202020204" pitchFamily="34" charset="0"/>
                <a:cs typeface="Arial" panose="020B0604020202020204" pitchFamily="34" charset="0"/>
              </a:rPr>
              <a:t>Ron</a:t>
            </a:r>
          </a:p>
          <a:p>
            <a:pPr>
              <a:defRPr/>
            </a:pPr>
            <a:endParaRPr lang="en-US" altLang="en-US"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With out further ado, I want to briefly introduce HepVu.org before turning this over to our speakers.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As many of you know, HepVu is an online platform </a:t>
            </a:r>
            <a:r>
              <a:rPr lang="en-US" sz="1200" dirty="0">
                <a:latin typeface="Arial" panose="020B0604020202020204" pitchFamily="34" charset="0"/>
                <a:cs typeface="Arial" panose="020B0604020202020204" pitchFamily="34" charset="0"/>
              </a:rPr>
              <a:t>that visualizes data and disseminates insights on the viral hepatitis epidemic across the United States.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As a </a:t>
            </a:r>
            <a:r>
              <a:rPr lang="en-US" sz="1200" b="0" i="0" kern="1200" dirty="0">
                <a:solidFill>
                  <a:schemeClr val="tx1"/>
                </a:solidFill>
                <a:effectLst/>
                <a:latin typeface="Arial" panose="020B0604020202020204" pitchFamily="34" charset="0"/>
                <a:ea typeface="+mn-ea"/>
                <a:cs typeface="Arial" panose="020B0604020202020204" pitchFamily="34" charset="0"/>
              </a:rPr>
              <a:t>Powered By AIDSVu project, HepVu uses existing AIDSVu infrastructure, led by my colleague Dr. Patrick Sullivan, to expand to other projects that visualize complex viral hepatitis information</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US" alt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sz="1200" dirty="0">
                <a:solidFill>
                  <a:schemeClr val="tx1"/>
                </a:solidFill>
                <a:latin typeface="Arial" panose="020B0604020202020204" pitchFamily="34" charset="0"/>
                <a:cs typeface="Arial" panose="020B0604020202020204" pitchFamily="34" charset="0"/>
              </a:rPr>
              <a:t>HepVu is presented by Emory University’s Rollins School of Public Health in partnership with Gilead Sciences, Inc., and </a:t>
            </a:r>
            <a:r>
              <a:rPr lang="en-US" sz="1200" kern="1200" dirty="0">
                <a:solidFill>
                  <a:schemeClr val="tx1"/>
                </a:solidFill>
                <a:effectLst/>
                <a:latin typeface="Arial" panose="020B0604020202020204" pitchFamily="34" charset="0"/>
                <a:ea typeface="+mn-ea"/>
                <a:cs typeface="Arial" panose="020B0604020202020204" pitchFamily="34" charset="0"/>
              </a:rPr>
              <a:t>receives ongoing support and guidance from three groups consisting of key stakeholders and experts: the Advisory Committee, a Technical Advisory Group, and a Prevention and Treatment Advisory Committee. </a:t>
            </a:r>
          </a:p>
          <a:p>
            <a:pPr marL="628650" lvl="1" indent="-171450">
              <a:buFont typeface="Arial" panose="020B0604020202020204" pitchFamily="34" charset="0"/>
              <a:buChar char="•"/>
              <a:defRPr/>
            </a:pPr>
            <a:r>
              <a:rPr lang="en-US" sz="1200" kern="1200" dirty="0">
                <a:solidFill>
                  <a:schemeClr val="tx1"/>
                </a:solidFill>
                <a:effectLst/>
                <a:latin typeface="Arial" panose="020B0604020202020204" pitchFamily="34" charset="0"/>
                <a:ea typeface="+mn-ea"/>
                <a:cs typeface="Arial" panose="020B0604020202020204" pitchFamily="34" charset="0"/>
              </a:rPr>
              <a:t>HepVu is also advised by working groups convened on specific topics, including opioids</a:t>
            </a:r>
            <a:endParaRPr lang="en-US" alt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solidFill>
                  <a:schemeClr val="tx1"/>
                </a:solidFill>
                <a:latin typeface="Arial" panose="020B0604020202020204" pitchFamily="34" charset="0"/>
                <a:cs typeface="Arial" panose="020B0604020202020204" pitchFamily="34" charset="0"/>
              </a:rPr>
              <a:t>In short, here at HepVu we work to </a:t>
            </a:r>
            <a:r>
              <a:rPr lang="en-US" altLang="en-US" sz="1200" b="1" dirty="0">
                <a:solidFill>
                  <a:schemeClr val="tx1"/>
                </a:solidFill>
                <a:latin typeface="Arial" panose="020B0604020202020204" pitchFamily="34" charset="0"/>
                <a:cs typeface="Arial" panose="020B0604020202020204" pitchFamily="34" charset="0"/>
              </a:rPr>
              <a:t>make data widely available, easily accessible, and locally relevant to inform public health decision-making</a:t>
            </a:r>
            <a:endParaRPr lang="en-US" altLang="en-US" sz="1200" dirty="0">
              <a:solidFill>
                <a:schemeClr val="tx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05129-C399-4F93-903A-C83900220EE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937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i="1" u="sng" dirty="0">
                <a:solidFill>
                  <a:srgbClr val="000000"/>
                </a:solidFill>
                <a:latin typeface="Arial" panose="020B0604020202020204" pitchFamily="34" charset="0"/>
                <a:cs typeface="Arial" panose="020B0604020202020204" pitchFamily="34" charset="0"/>
              </a:rPr>
              <a:t>Ron</a:t>
            </a:r>
          </a:p>
          <a:p>
            <a:pPr>
              <a:defRPr/>
            </a:pPr>
            <a:endParaRPr lang="en-US" alt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solidFill>
                  <a:srgbClr val="000000"/>
                </a:solidFill>
                <a:latin typeface="Arial" panose="020B0604020202020204" pitchFamily="34" charset="0"/>
                <a:cs typeface="Arial" panose="020B0604020202020204" pitchFamily="34" charset="0"/>
              </a:rPr>
              <a:t>In the spirit of this mission, we put together this webinar with our terrific speakers as </a:t>
            </a:r>
            <a:r>
              <a:rPr lang="en-US" sz="1200" b="1" dirty="0">
                <a:solidFill>
                  <a:srgbClr val="000000"/>
                </a:solidFill>
                <a:latin typeface="Arial" panose="020B0604020202020204" pitchFamily="34" charset="0"/>
                <a:cs typeface="Arial" panose="020B0604020202020204" pitchFamily="34" charset="0"/>
              </a:rPr>
              <a:t>reducing perinatal transmission of both B and C is vital to elimination</a:t>
            </a:r>
            <a:r>
              <a:rPr lang="en-US" sz="1200" b="0" dirty="0">
                <a:solidFill>
                  <a:srgbClr val="000000"/>
                </a:solidFill>
                <a:latin typeface="Arial" panose="020B0604020202020204" pitchFamily="34" charset="0"/>
                <a:cs typeface="Arial" panose="020B0604020202020204" pitchFamily="34" charset="0"/>
              </a:rPr>
              <a:t>, and as a result is</a:t>
            </a:r>
            <a:r>
              <a:rPr lang="en-US" sz="1200" b="0" i="0" dirty="0">
                <a:solidFill>
                  <a:srgbClr val="000000"/>
                </a:solidFill>
                <a:effectLst/>
                <a:latin typeface="Arial" panose="020B0604020202020204" pitchFamily="34" charset="0"/>
                <a:cs typeface="Arial" panose="020B0604020202020204" pitchFamily="34" charset="0"/>
              </a:rPr>
              <a:t> an integral part of the U.S. Department of Health and Human Services’ </a:t>
            </a:r>
            <a:r>
              <a:rPr lang="en-US" sz="1200" b="1" i="0" dirty="0">
                <a:solidFill>
                  <a:srgbClr val="000000"/>
                </a:solidFill>
                <a:effectLst/>
                <a:latin typeface="Arial" panose="020B0604020202020204" pitchFamily="34" charset="0"/>
                <a:cs typeface="Arial" panose="020B0604020202020204" pitchFamily="34" charset="0"/>
              </a:rPr>
              <a:t>(HHS) </a:t>
            </a:r>
            <a:r>
              <a:rPr lang="en-US" sz="1200" b="1" i="1" u="none" strike="noStrike" dirty="0">
                <a:solidFill>
                  <a:srgbClr val="0000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Viral Hepatitis National Strategic Plan: A Roadmap to Elimination 2021-2025</a:t>
            </a:r>
            <a:r>
              <a:rPr lang="en-US" sz="1200" b="0" i="1" u="none" strike="noStrike" dirty="0">
                <a:solidFill>
                  <a:srgbClr val="000000"/>
                </a:solidFill>
                <a:effectLst/>
                <a:latin typeface="Arial" panose="020B0604020202020204" pitchFamily="34" charset="0"/>
                <a:cs typeface="Arial" panose="020B0604020202020204" pitchFamily="34" charset="0"/>
              </a:rPr>
              <a:t> and </a:t>
            </a:r>
            <a:r>
              <a:rPr lang="en-US" sz="1200" b="1" i="0" dirty="0">
                <a:solidFill>
                  <a:srgbClr val="000000"/>
                </a:solidFill>
                <a:effectLst/>
                <a:latin typeface="Arial" panose="020B0604020202020204" pitchFamily="34" charset="0"/>
                <a:cs typeface="Arial" panose="020B0604020202020204" pitchFamily="34" charset="0"/>
              </a:rPr>
              <a:t>CDC’s Division of Viral Hepatitis 2025 Strategic Plan</a:t>
            </a: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05129-C399-4F93-903A-C83900220EE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715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i="1" u="sng" dirty="0">
                <a:solidFill>
                  <a:srgbClr val="000000"/>
                </a:solidFill>
                <a:latin typeface="Arial" panose="020B0604020202020204" pitchFamily="34" charset="0"/>
                <a:cs typeface="Arial" panose="020B0604020202020204" pitchFamily="34" charset="0"/>
              </a:rPr>
              <a:t>Ron</a:t>
            </a:r>
          </a:p>
          <a:p>
            <a:pPr>
              <a:defRPr/>
            </a:pPr>
            <a:endParaRPr lang="en-US" alt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solidFill>
                  <a:srgbClr val="000000"/>
                </a:solidFill>
                <a:latin typeface="Arial" panose="020B0604020202020204" pitchFamily="34" charset="0"/>
                <a:cs typeface="Arial" panose="020B0604020202020204" pitchFamily="34" charset="0"/>
              </a:rPr>
              <a:t>It’s also important to note that today is World Hepatitis Day.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dirty="0">
                <a:solidFill>
                  <a:srgbClr val="000000"/>
                </a:solidFill>
                <a:effectLst/>
                <a:latin typeface="Arial" panose="020B0604020202020204" pitchFamily="34" charset="0"/>
              </a:rPr>
              <a:t>This year’s theme is “</a:t>
            </a:r>
            <a:r>
              <a:rPr lang="en-US" sz="1200" b="1" i="0" dirty="0">
                <a:solidFill>
                  <a:srgbClr val="000000"/>
                </a:solidFill>
                <a:effectLst/>
                <a:latin typeface="Arial" panose="020B0604020202020204" pitchFamily="34" charset="0"/>
              </a:rPr>
              <a:t>Hepatitis can’t wait</a:t>
            </a:r>
            <a:r>
              <a:rPr lang="en-US" sz="1200" b="0" i="0" dirty="0">
                <a:solidFill>
                  <a:srgbClr val="000000"/>
                </a:solidFill>
                <a:effectLst/>
                <a:latin typeface="Arial" panose="020B0604020202020204" pitchFamily="34" charset="0"/>
              </a:rPr>
              <a:t>”, conveying the urgency of efforts needed to eliminate hepatitis as a public health threat by 2030.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dirty="0">
                <a:solidFill>
                  <a:srgbClr val="000000"/>
                </a:solidFill>
                <a:effectLst/>
                <a:latin typeface="Arial" panose="020B0604020202020204" pitchFamily="34" charset="0"/>
              </a:rPr>
              <a:t>At the end of the day, we cannot eliminate viral hepatitis without addressing perinatal Hepatitis B and C transmission.</a:t>
            </a:r>
            <a:endParaRPr lang="en-US" sz="1200" b="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05129-C399-4F93-903A-C83900220EE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713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DA8164-A61D-4D39-B346-4C9F698AC667}" type="slidenum">
              <a:rPr lang="en-US" smtClean="0"/>
              <a:t>7</a:t>
            </a:fld>
            <a:endParaRPr lang="en-US"/>
          </a:p>
        </p:txBody>
      </p:sp>
    </p:spTree>
    <p:extLst>
      <p:ext uri="{BB962C8B-B14F-4D97-AF65-F5344CB8AC3E}">
        <p14:creationId xmlns:p14="http://schemas.microsoft.com/office/powerpoint/2010/main" val="406867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A934F-49E7-4B61-9DA3-92024B451266}" type="slidenum">
              <a:rPr lang="en-US" smtClean="0"/>
              <a:t>8</a:t>
            </a:fld>
            <a:endParaRPr lang="en-US"/>
          </a:p>
        </p:txBody>
      </p:sp>
    </p:spTree>
    <p:extLst>
      <p:ext uri="{BB962C8B-B14F-4D97-AF65-F5344CB8AC3E}">
        <p14:creationId xmlns:p14="http://schemas.microsoft.com/office/powerpoint/2010/main" val="373947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FA934F-49E7-4B61-9DA3-92024B451266}" type="slidenum">
              <a:rPr lang="en-US" smtClean="0"/>
              <a:t>11</a:t>
            </a:fld>
            <a:endParaRPr lang="en-US"/>
          </a:p>
        </p:txBody>
      </p:sp>
    </p:spTree>
    <p:extLst>
      <p:ext uri="{BB962C8B-B14F-4D97-AF65-F5344CB8AC3E}">
        <p14:creationId xmlns:p14="http://schemas.microsoft.com/office/powerpoint/2010/main" val="129555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Researc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F51B06-480C-0E45-8A32-B81EBF603696}"/>
              </a:ext>
            </a:extLst>
          </p:cNvPr>
          <p:cNvSpPr/>
          <p:nvPr userDrawn="1"/>
        </p:nvSpPr>
        <p:spPr>
          <a:xfrm>
            <a:off x="0" y="1544191"/>
            <a:ext cx="12192000" cy="41577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376158"/>
            <a:ext cx="10736274" cy="2269252"/>
          </a:xfrm>
        </p:spPr>
        <p:txBody>
          <a:bodyPr>
            <a:noAutofit/>
          </a:bodyPr>
          <a:lstStyle>
            <a:lvl1pPr>
              <a:defRPr>
                <a:solidFill>
                  <a:schemeClr val="bg1"/>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EA5824A5-C2CD-EB43-9F79-3719D14C8B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12" y="5975701"/>
            <a:ext cx="2707197" cy="608781"/>
          </a:xfrm>
          <a:prstGeom prst="rect">
            <a:avLst/>
          </a:prstGeom>
        </p:spPr>
      </p:pic>
      <p:sp>
        <p:nvSpPr>
          <p:cNvPr id="7" name="Subtitle 2">
            <a:extLst>
              <a:ext uri="{FF2B5EF4-FFF2-40B4-BE49-F238E27FC236}">
                <a16:creationId xmlns:a16="http://schemas.microsoft.com/office/drawing/2014/main" id="{1127A0B8-D9A7-6C45-8C07-421FD6942D17}"/>
              </a:ext>
            </a:extLst>
          </p:cNvPr>
          <p:cNvSpPr>
            <a:spLocks noGrp="1"/>
          </p:cNvSpPr>
          <p:nvPr>
            <p:ph type="subTitle" idx="1"/>
          </p:nvPr>
        </p:nvSpPr>
        <p:spPr>
          <a:xfrm>
            <a:off x="1035312" y="627019"/>
            <a:ext cx="10257528" cy="836023"/>
          </a:xfrm>
        </p:spPr>
        <p:txBody>
          <a:bodyPr anchor="b">
            <a:no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4DF43A3D-A69C-DF4D-867C-D48FFC8F9BE5}"/>
              </a:ext>
            </a:extLst>
          </p:cNvPr>
          <p:cNvSpPr>
            <a:spLocks noGrp="1"/>
          </p:cNvSpPr>
          <p:nvPr>
            <p:ph type="body" sz="quarter" idx="10"/>
          </p:nvPr>
        </p:nvSpPr>
        <p:spPr>
          <a:xfrm>
            <a:off x="1035050" y="4759325"/>
            <a:ext cx="10547350" cy="805229"/>
          </a:xfrm>
        </p:spPr>
        <p:txBody>
          <a:bodyPr>
            <a:noAutofit/>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pic>
        <p:nvPicPr>
          <p:cNvPr id="8" name="Picture 2" descr="UPITT">
            <a:extLst>
              <a:ext uri="{FF2B5EF4-FFF2-40B4-BE49-F238E27FC236}">
                <a16:creationId xmlns:a16="http://schemas.microsoft.com/office/drawing/2014/main" id="{F5CB319C-B0B5-4586-A367-759265A2D3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2710" y="5738956"/>
            <a:ext cx="982488" cy="98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6298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3969-B3BA-1D4E-A170-3554948E97A8}"/>
              </a:ext>
            </a:extLst>
          </p:cNvPr>
          <p:cNvSpPr>
            <a:spLocks noGrp="1"/>
          </p:cNvSpPr>
          <p:nvPr>
            <p:ph type="title"/>
          </p:nvPr>
        </p:nvSpPr>
        <p:spPr>
          <a:xfrm>
            <a:off x="839788" y="987425"/>
            <a:ext cx="3932237" cy="16002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A04043-3F2B-9E49-8CD0-312AA2CD7ABC}"/>
              </a:ext>
            </a:extLst>
          </p:cNvPr>
          <p:cNvSpPr>
            <a:spLocks noGrp="1"/>
          </p:cNvSpPr>
          <p:nvPr>
            <p:ph idx="1"/>
          </p:nvPr>
        </p:nvSpPr>
        <p:spPr>
          <a:xfrm>
            <a:off x="5183188" y="987425"/>
            <a:ext cx="6172200" cy="5105726"/>
          </a:xfrm>
        </p:spPr>
        <p:txBody>
          <a:bodyPr>
            <a:noAutofit/>
          </a:bodyPr>
          <a:lstStyle>
            <a:lvl1pPr marL="228600" indent="-228600">
              <a:buFont typeface="Wingdings" pitchFamily="2" charset="2"/>
              <a:buChar char="§"/>
              <a:defRPr sz="3200"/>
            </a:lvl1pPr>
            <a:lvl2pPr marL="685800" indent="-228600">
              <a:buFont typeface="Wingdings" pitchFamily="2" charset="2"/>
              <a:buChar char="§"/>
              <a:defRPr sz="2800"/>
            </a:lvl2pPr>
            <a:lvl3pPr marL="1143000" indent="-228600">
              <a:buFont typeface="Wingdings" pitchFamily="2" charset="2"/>
              <a:buChar char="§"/>
              <a:defRPr sz="2400"/>
            </a:lvl3pPr>
            <a:lvl4pPr marL="1600200" indent="-228600">
              <a:buFont typeface="Wingdings" pitchFamily="2" charset="2"/>
              <a:buChar char="§"/>
              <a:defRPr sz="2000"/>
            </a:lvl4pPr>
            <a:lvl5pPr marL="2057400" indent="-228600">
              <a:buFont typeface="Wingdings" pitchFamily="2"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3590776-ECA1-D54A-AF27-DBBF96EEBC26}"/>
              </a:ext>
            </a:extLst>
          </p:cNvPr>
          <p:cNvSpPr>
            <a:spLocks noGrp="1"/>
          </p:cNvSpPr>
          <p:nvPr>
            <p:ph type="body" sz="half" idx="2"/>
          </p:nvPr>
        </p:nvSpPr>
        <p:spPr>
          <a:xfrm>
            <a:off x="839788" y="2673083"/>
            <a:ext cx="3932237" cy="342006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08534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3969-B3BA-1D4E-A170-3554948E97A8}"/>
              </a:ext>
            </a:extLst>
          </p:cNvPr>
          <p:cNvSpPr>
            <a:spLocks noGrp="1"/>
          </p:cNvSpPr>
          <p:nvPr>
            <p:ph type="title"/>
          </p:nvPr>
        </p:nvSpPr>
        <p:spPr>
          <a:xfrm>
            <a:off x="1028713" y="887951"/>
            <a:ext cx="3932237" cy="1600200"/>
          </a:xfrm>
        </p:spPr>
        <p:txBody>
          <a:bodyPr anchor="b">
            <a:noAutofit/>
          </a:bodyPr>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3590776-ECA1-D54A-AF27-DBBF96EEBC26}"/>
              </a:ext>
            </a:extLst>
          </p:cNvPr>
          <p:cNvSpPr>
            <a:spLocks noGrp="1"/>
          </p:cNvSpPr>
          <p:nvPr>
            <p:ph type="body" sz="half" idx="2"/>
          </p:nvPr>
        </p:nvSpPr>
        <p:spPr>
          <a:xfrm>
            <a:off x="1028713" y="2667629"/>
            <a:ext cx="3932237" cy="363210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5">
            <a:extLst>
              <a:ext uri="{FF2B5EF4-FFF2-40B4-BE49-F238E27FC236}">
                <a16:creationId xmlns:a16="http://schemas.microsoft.com/office/drawing/2014/main" id="{31DBE418-3E64-854B-B7B6-60F30EA9F84C}"/>
              </a:ext>
            </a:extLst>
          </p:cNvPr>
          <p:cNvSpPr>
            <a:spLocks noGrp="1"/>
          </p:cNvSpPr>
          <p:nvPr>
            <p:ph type="pic" sz="quarter" idx="13"/>
          </p:nvPr>
        </p:nvSpPr>
        <p:spPr>
          <a:xfrm>
            <a:off x="6096000" y="353291"/>
            <a:ext cx="6096000" cy="6504708"/>
          </a:xfrm>
        </p:spPr>
        <p:txBody>
          <a:bodyPr/>
          <a:lstStyle/>
          <a:p>
            <a:r>
              <a:rPr lang="en-US"/>
              <a:t>Click icon to add picture</a:t>
            </a:r>
            <a:endParaRPr lang="en-US" dirty="0"/>
          </a:p>
        </p:txBody>
      </p:sp>
    </p:spTree>
    <p:extLst>
      <p:ext uri="{BB962C8B-B14F-4D97-AF65-F5344CB8AC3E}">
        <p14:creationId xmlns:p14="http://schemas.microsoft.com/office/powerpoint/2010/main" val="37299978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609600" y="154768"/>
            <a:ext cx="109728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28800"/>
            <a:ext cx="109728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edit Master text styles</a:t>
            </a:r>
          </a:p>
        </p:txBody>
      </p:sp>
      <p:sp>
        <p:nvSpPr>
          <p:cNvPr id="6" name="Date Placeholder 6"/>
          <p:cNvSpPr>
            <a:spLocks noGrp="1"/>
          </p:cNvSpPr>
          <p:nvPr>
            <p:ph type="dt" sz="half" idx="18"/>
          </p:nvPr>
        </p:nvSpPr>
        <p:spPr>
          <a:xfrm>
            <a:off x="6197600" y="6537326"/>
            <a:ext cx="812800" cy="168275"/>
          </a:xfrm>
          <a:prstGeom prst="rect">
            <a:avLst/>
          </a:prstGeom>
        </p:spPr>
        <p:txBody>
          <a:bodyPr/>
          <a:lstStyle>
            <a:lvl1pPr>
              <a:defRPr>
                <a:solidFill>
                  <a:prstClr val="black"/>
                </a:solidFill>
              </a:defRPr>
            </a:lvl1pPr>
          </a:lstStyle>
          <a:p>
            <a:pPr eaLnBrk="0" fontAlgn="base" hangingPunct="0">
              <a:spcBef>
                <a:spcPct val="0"/>
              </a:spcBef>
              <a:spcAft>
                <a:spcPct val="0"/>
              </a:spcAft>
              <a:defRPr/>
            </a:pPr>
            <a:fld id="{1350571F-45A9-439F-8DA9-0D620DF0027E}" type="datetime1">
              <a:rPr lang="en-US"/>
              <a:pPr eaLnBrk="0" fontAlgn="base" hangingPunct="0">
                <a:spcBef>
                  <a:spcPct val="0"/>
                </a:spcBef>
                <a:spcAft>
                  <a:spcPct val="0"/>
                </a:spcAft>
                <a:defRPr/>
              </a:pPr>
              <a:t>7/28/2021</a:t>
            </a:fld>
            <a:endParaRPr lang="en-US"/>
          </a:p>
        </p:txBody>
      </p:sp>
      <p:sp>
        <p:nvSpPr>
          <p:cNvPr id="7" name="Footer Placeholder 7"/>
          <p:cNvSpPr>
            <a:spLocks noGrp="1"/>
          </p:cNvSpPr>
          <p:nvPr>
            <p:ph type="ftr" sz="quarter" idx="19"/>
          </p:nvPr>
        </p:nvSpPr>
        <p:spPr>
          <a:xfrm>
            <a:off x="609600" y="6537327"/>
            <a:ext cx="4064000" cy="165100"/>
          </a:xfrm>
          <a:prstGeom prst="rect">
            <a:avLst/>
          </a:prstGeom>
        </p:spPr>
        <p:txBody>
          <a:bodyPr/>
          <a:lstStyle>
            <a:lvl1pPr>
              <a:defRPr>
                <a:solidFill>
                  <a:prstClr val="black"/>
                </a:solidFill>
              </a:defRPr>
            </a:lvl1pPr>
          </a:lstStyle>
          <a:p>
            <a:pPr eaLnBrk="0" fontAlgn="base" hangingPunct="0">
              <a:spcBef>
                <a:spcPct val="0"/>
              </a:spcBef>
              <a:spcAft>
                <a:spcPct val="0"/>
              </a:spcAft>
              <a:defRPr/>
            </a:pPr>
            <a:r>
              <a:rPr lang="en-US"/>
              <a:t>Author’s Last Name, Conference Name, Year, Presentation #</a:t>
            </a:r>
          </a:p>
        </p:txBody>
      </p:sp>
      <p:sp>
        <p:nvSpPr>
          <p:cNvPr id="8" name="Slide Number Placeholder 9"/>
          <p:cNvSpPr>
            <a:spLocks noGrp="1"/>
          </p:cNvSpPr>
          <p:nvPr>
            <p:ph type="sldNum" sz="quarter" idx="20"/>
          </p:nvPr>
        </p:nvSpPr>
        <p:spPr>
          <a:xfrm>
            <a:off x="11277600" y="6431063"/>
            <a:ext cx="552451" cy="153888"/>
          </a:xfrm>
          <a:prstGeom prst="rect">
            <a:avLst/>
          </a:prstGeom>
        </p:spPr>
        <p:txBody>
          <a:bodyPr/>
          <a:lstStyle>
            <a:lvl1pPr>
              <a:defRPr>
                <a:solidFill>
                  <a:srgbClr val="000000"/>
                </a:solidFill>
              </a:defRPr>
            </a:lvl1pPr>
          </a:lstStyle>
          <a:p>
            <a:fld id="{B0908A5B-4B07-4EB6-B85C-0E1934140582}" type="slidenum">
              <a:rPr lang="en-US" altLang="en-US"/>
              <a:pPr/>
              <a:t>‹#›</a:t>
            </a:fld>
            <a:endParaRPr lang="en-US" altLang="en-US"/>
          </a:p>
        </p:txBody>
      </p:sp>
    </p:spTree>
    <p:extLst>
      <p:ext uri="{BB962C8B-B14F-4D97-AF65-F5344CB8AC3E}">
        <p14:creationId xmlns:p14="http://schemas.microsoft.com/office/powerpoint/2010/main" val="22601983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609600" y="154768"/>
            <a:ext cx="109728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28800"/>
            <a:ext cx="109728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edit Master text styles</a:t>
            </a:r>
          </a:p>
        </p:txBody>
      </p:sp>
      <p:sp>
        <p:nvSpPr>
          <p:cNvPr id="6" name="Date Placeholder 6"/>
          <p:cNvSpPr>
            <a:spLocks noGrp="1"/>
          </p:cNvSpPr>
          <p:nvPr>
            <p:ph type="dt" sz="half" idx="18"/>
          </p:nvPr>
        </p:nvSpPr>
        <p:spPr>
          <a:xfrm>
            <a:off x="6197600" y="6537326"/>
            <a:ext cx="812800" cy="168275"/>
          </a:xfrm>
          <a:prstGeom prst="rect">
            <a:avLst/>
          </a:prstGeom>
        </p:spPr>
        <p:txBody>
          <a:bodyPr/>
          <a:lstStyle>
            <a:lvl1pPr>
              <a:defRPr>
                <a:solidFill>
                  <a:prstClr val="black"/>
                </a:solidFill>
              </a:defRPr>
            </a:lvl1pPr>
          </a:lstStyle>
          <a:p>
            <a:pPr eaLnBrk="0" fontAlgn="base" hangingPunct="0">
              <a:spcBef>
                <a:spcPct val="0"/>
              </a:spcBef>
              <a:spcAft>
                <a:spcPct val="0"/>
              </a:spcAft>
              <a:defRPr/>
            </a:pPr>
            <a:fld id="{1350571F-45A9-439F-8DA9-0D620DF0027E}" type="datetime1">
              <a:rPr lang="en-US"/>
              <a:pPr eaLnBrk="0" fontAlgn="base" hangingPunct="0">
                <a:spcBef>
                  <a:spcPct val="0"/>
                </a:spcBef>
                <a:spcAft>
                  <a:spcPct val="0"/>
                </a:spcAft>
                <a:defRPr/>
              </a:pPr>
              <a:t>7/28/2021</a:t>
            </a:fld>
            <a:endParaRPr lang="en-US"/>
          </a:p>
        </p:txBody>
      </p:sp>
      <p:sp>
        <p:nvSpPr>
          <p:cNvPr id="7" name="Footer Placeholder 7"/>
          <p:cNvSpPr>
            <a:spLocks noGrp="1"/>
          </p:cNvSpPr>
          <p:nvPr>
            <p:ph type="ftr" sz="quarter" idx="19"/>
          </p:nvPr>
        </p:nvSpPr>
        <p:spPr>
          <a:xfrm>
            <a:off x="609600" y="6537327"/>
            <a:ext cx="4064000" cy="165100"/>
          </a:xfrm>
          <a:prstGeom prst="rect">
            <a:avLst/>
          </a:prstGeom>
        </p:spPr>
        <p:txBody>
          <a:bodyPr/>
          <a:lstStyle>
            <a:lvl1pPr>
              <a:defRPr>
                <a:solidFill>
                  <a:prstClr val="black"/>
                </a:solidFill>
              </a:defRPr>
            </a:lvl1pPr>
          </a:lstStyle>
          <a:p>
            <a:pPr eaLnBrk="0" fontAlgn="base" hangingPunct="0">
              <a:spcBef>
                <a:spcPct val="0"/>
              </a:spcBef>
              <a:spcAft>
                <a:spcPct val="0"/>
              </a:spcAft>
              <a:defRPr/>
            </a:pPr>
            <a:r>
              <a:rPr lang="en-US"/>
              <a:t>Author’s Last Name, Conference Name, Year, Presentation #</a:t>
            </a:r>
          </a:p>
        </p:txBody>
      </p:sp>
      <p:sp>
        <p:nvSpPr>
          <p:cNvPr id="8" name="Slide Number Placeholder 9"/>
          <p:cNvSpPr>
            <a:spLocks noGrp="1"/>
          </p:cNvSpPr>
          <p:nvPr>
            <p:ph type="sldNum" sz="quarter" idx="20"/>
          </p:nvPr>
        </p:nvSpPr>
        <p:spPr>
          <a:xfrm>
            <a:off x="11277600" y="6431063"/>
            <a:ext cx="552451" cy="153888"/>
          </a:xfrm>
          <a:prstGeom prst="rect">
            <a:avLst/>
          </a:prstGeom>
        </p:spPr>
        <p:txBody>
          <a:bodyPr/>
          <a:lstStyle>
            <a:lvl1pPr>
              <a:defRPr>
                <a:solidFill>
                  <a:srgbClr val="000000"/>
                </a:solidFill>
              </a:defRPr>
            </a:lvl1pPr>
          </a:lstStyle>
          <a:p>
            <a:fld id="{B0908A5B-4B07-4EB6-B85C-0E1934140582}" type="slidenum">
              <a:rPr lang="en-US" altLang="en-US"/>
              <a:pPr/>
              <a:t>‹#›</a:t>
            </a:fld>
            <a:endParaRPr lang="en-US" altLang="en-US"/>
          </a:p>
        </p:txBody>
      </p:sp>
    </p:spTree>
    <p:extLst>
      <p:ext uri="{BB962C8B-B14F-4D97-AF65-F5344CB8AC3E}">
        <p14:creationId xmlns:p14="http://schemas.microsoft.com/office/powerpoint/2010/main" val="28690537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609600" y="154571"/>
            <a:ext cx="109728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828800"/>
            <a:ext cx="109728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609600" y="1371600"/>
            <a:ext cx="109728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a:xfrm>
            <a:off x="6197600" y="6537326"/>
            <a:ext cx="812800" cy="168275"/>
          </a:xfrm>
          <a:prstGeom prst="rect">
            <a:avLst/>
          </a:prstGeom>
        </p:spPr>
        <p:txBody>
          <a:bodyPr/>
          <a:lstStyle/>
          <a:p>
            <a:fld id="{E76B27D3-16AB-415F-9A78-F12BFD90219C}" type="datetime1">
              <a:rPr lang="en-US" smtClean="0">
                <a:solidFill>
                  <a:prstClr val="black"/>
                </a:solidFill>
              </a:rPr>
              <a:pPr/>
              <a:t>7/28/2021</a:t>
            </a:fld>
            <a:endParaRPr lang="en-US">
              <a:solidFill>
                <a:prstClr val="black"/>
              </a:solidFill>
            </a:endParaRPr>
          </a:p>
        </p:txBody>
      </p:sp>
      <p:sp>
        <p:nvSpPr>
          <p:cNvPr id="8" name="Footer Placeholder 7"/>
          <p:cNvSpPr>
            <a:spLocks noGrp="1"/>
          </p:cNvSpPr>
          <p:nvPr>
            <p:ph type="ftr" sz="quarter" idx="15"/>
          </p:nvPr>
        </p:nvSpPr>
        <p:spPr>
          <a:xfrm>
            <a:off x="609600" y="6537325"/>
            <a:ext cx="4064000" cy="164592"/>
          </a:xfrm>
          <a:prstGeom prst="rect">
            <a:avLst/>
          </a:prstGeom>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a:xfrm>
            <a:off x="11252200" y="6537326"/>
            <a:ext cx="33020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73565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87843"/>
            <a:ext cx="10972800" cy="761023"/>
          </a:xfrm>
        </p:spPr>
        <p:txBody>
          <a:bodyPr>
            <a:normAutofit/>
          </a:bodyPr>
          <a:lstStyle>
            <a:lvl1pPr algn="l">
              <a:defRPr sz="2400" cap="none" spc="0" baseline="0">
                <a:solidFill>
                  <a:schemeClr val="tx1"/>
                </a:solidFill>
              </a:defRPr>
            </a:lvl1pPr>
          </a:lstStyle>
          <a:p>
            <a:r>
              <a:rPr lang="en-US" dirty="0"/>
              <a:t>Click To Edit Master Title Style</a:t>
            </a:r>
          </a:p>
        </p:txBody>
      </p:sp>
      <p:sp>
        <p:nvSpPr>
          <p:cNvPr id="5" name="Content Placeholder 4"/>
          <p:cNvSpPr>
            <a:spLocks noGrp="1"/>
          </p:cNvSpPr>
          <p:nvPr>
            <p:ph sz="quarter" idx="10"/>
          </p:nvPr>
        </p:nvSpPr>
        <p:spPr>
          <a:xfrm>
            <a:off x="609614" y="1330354"/>
            <a:ext cx="11104033" cy="4549775"/>
          </a:xfrm>
        </p:spPr>
        <p:txBody>
          <a:bodyPr>
            <a:normAutofit/>
          </a:bodyPr>
          <a:lstStyle>
            <a:lvl1pPr>
              <a:defRPr sz="1800"/>
            </a:lvl1pPr>
            <a:lvl2pPr>
              <a:defRPr sz="15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11870463" y="6615050"/>
            <a:ext cx="339307" cy="253043"/>
          </a:xfrm>
          <a:prstGeom prst="rect">
            <a:avLst/>
          </a:prstGeom>
        </p:spPr>
        <p:txBody>
          <a:bodyPr vert="horz" wrap="square" lIns="51449" tIns="25724" rIns="51449" bIns="25724" numCol="1" anchor="ctr" anchorCtr="0" compatLnSpc="1">
            <a:prstTxWarp prst="textNoShape">
              <a:avLst/>
            </a:prstTxWarp>
          </a:bodyPr>
          <a:lstStyle>
            <a:lvl1pPr algn="ctr" eaLnBrk="1" hangingPunct="1">
              <a:defRPr sz="700">
                <a:solidFill>
                  <a:schemeClr val="tx1"/>
                </a:solidFill>
              </a:defRPr>
            </a:lvl1pPr>
          </a:lstStyle>
          <a:p>
            <a:pPr defTabSz="685800">
              <a:defRPr/>
            </a:pPr>
            <a:fld id="{8CC217B4-1DF0-4C97-A11B-260DF2636008}" type="slidenum">
              <a:rPr lang="en-US" altLang="en-US" smtClean="0">
                <a:solidFill>
                  <a:srgbClr val="000000"/>
                </a:solidFill>
              </a:rPr>
              <a:pPr defTabSz="685800">
                <a:defRPr/>
              </a:pPr>
              <a:t>‹#›</a:t>
            </a:fld>
            <a:endParaRPr lang="en-US" altLang="en-US" dirty="0">
              <a:solidFill>
                <a:srgbClr val="000000"/>
              </a:solidFill>
            </a:endParaRPr>
          </a:p>
        </p:txBody>
      </p:sp>
    </p:spTree>
    <p:extLst>
      <p:ext uri="{BB962C8B-B14F-4D97-AF65-F5344CB8AC3E}">
        <p14:creationId xmlns:p14="http://schemas.microsoft.com/office/powerpoint/2010/main" val="26872423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757748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AAC4-3620-474D-9E4C-DACE537B88A1}"/>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227238-1A82-44BE-9DEE-B574108A789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D2EE394-DCB0-4E39-BEE7-33D5C7DE7BF4}"/>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5" name="Footer Placeholder 4">
            <a:extLst>
              <a:ext uri="{FF2B5EF4-FFF2-40B4-BE49-F238E27FC236}">
                <a16:creationId xmlns:a16="http://schemas.microsoft.com/office/drawing/2014/main" id="{B942A9AF-FC45-4583-8D4B-0F0047988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12630-9085-49D4-AB6A-1388D7223222}"/>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78588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9DAF-EADD-4BF1-B2CB-9C135D090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CE52EF-4B22-4D62-B7DB-5CB40C05BD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D228C-16CF-4E88-9433-C1FA66897342}"/>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5" name="Footer Placeholder 4">
            <a:extLst>
              <a:ext uri="{FF2B5EF4-FFF2-40B4-BE49-F238E27FC236}">
                <a16:creationId xmlns:a16="http://schemas.microsoft.com/office/drawing/2014/main" id="{35F177EA-9E0C-4F07-BEC8-B6A55EDB6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60693-32A5-49AA-AF12-B887A43196B7}"/>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3159241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4432-4668-4D6F-9451-FDFB8804C9B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FF163B-0A32-4AD4-9F9F-C9F21E91898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ACABC9-2466-48F0-A6F7-FECDB7DCF1C7}"/>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5" name="Footer Placeholder 4">
            <a:extLst>
              <a:ext uri="{FF2B5EF4-FFF2-40B4-BE49-F238E27FC236}">
                <a16:creationId xmlns:a16="http://schemas.microsoft.com/office/drawing/2014/main" id="{F975C82C-9557-444A-977B-DA99A3A53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7A050-A877-4AD1-976D-999E57AC9AAF}"/>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367584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le Page with Researc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B8521AA-9F3F-0045-9EDB-5C81E413EF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12" y="5299363"/>
            <a:ext cx="3693210" cy="830511"/>
          </a:xfrm>
          <a:prstGeom prst="rect">
            <a:avLst/>
          </a:prstGeom>
        </p:spPr>
      </p:pic>
    </p:spTree>
    <p:extLst>
      <p:ext uri="{BB962C8B-B14F-4D97-AF65-F5344CB8AC3E}">
        <p14:creationId xmlns:p14="http://schemas.microsoft.com/office/powerpoint/2010/main" val="16093088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7968-A53E-4E86-890C-512CCEB07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58770-06F3-4515-82A9-3A0530693F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05C434-52BF-433E-99C6-AE3AE475B1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DFEB1-E09E-4C7B-99E1-AF3D640DCE1F}"/>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6" name="Footer Placeholder 5">
            <a:extLst>
              <a:ext uri="{FF2B5EF4-FFF2-40B4-BE49-F238E27FC236}">
                <a16:creationId xmlns:a16="http://schemas.microsoft.com/office/drawing/2014/main" id="{2AFD8B1F-35EC-4987-A3D9-43A53B99B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091D9-549D-4D2F-B924-F51620B66CBC}"/>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4286260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DEB2-01B3-4A4E-9F2A-0C5EE64F599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7E4E5E-9680-4CD7-8544-8729451BC3C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AB35EC6-B998-4CF3-A22D-789F7A415D3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A9A3F-8797-42AC-8E3C-6F1BA3F974A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2FB9176-C1DC-42E3-8F69-93B391237EF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27BA47-EE93-4233-959D-0EACB2208EAA}"/>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8" name="Footer Placeholder 7">
            <a:extLst>
              <a:ext uri="{FF2B5EF4-FFF2-40B4-BE49-F238E27FC236}">
                <a16:creationId xmlns:a16="http://schemas.microsoft.com/office/drawing/2014/main" id="{8303A11E-0CF0-4A68-87AD-B31F7A5DB3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7F0E6C-9818-4B51-A1DB-F5460DE3522A}"/>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982012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51DE-04F5-48AC-9725-35FC114A5F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B480A-1CB9-4D17-8E93-30E2C49D811D}"/>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4" name="Footer Placeholder 3">
            <a:extLst>
              <a:ext uri="{FF2B5EF4-FFF2-40B4-BE49-F238E27FC236}">
                <a16:creationId xmlns:a16="http://schemas.microsoft.com/office/drawing/2014/main" id="{8C0165B4-8E4F-438B-8834-C9A68C955E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E7EE2D-D742-484E-BE48-C8E719B89049}"/>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477916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D7CE9-5559-42F7-B0D4-BDCDF330AD8F}"/>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3" name="Footer Placeholder 2">
            <a:extLst>
              <a:ext uri="{FF2B5EF4-FFF2-40B4-BE49-F238E27FC236}">
                <a16:creationId xmlns:a16="http://schemas.microsoft.com/office/drawing/2014/main" id="{80B02572-5B45-4899-B73E-78E3FED236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058157-993B-4AC3-A44F-74249FF541BF}"/>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3203442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A553-EDB7-4F66-966A-1CE445309BB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B652682-CF94-4FCA-9EFB-7294A742381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D61477-824F-4EAB-BB85-F3FF5517C66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63DA1AE-C22E-4025-9AEB-03A9193D24F5}"/>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6" name="Footer Placeholder 5">
            <a:extLst>
              <a:ext uri="{FF2B5EF4-FFF2-40B4-BE49-F238E27FC236}">
                <a16:creationId xmlns:a16="http://schemas.microsoft.com/office/drawing/2014/main" id="{79FDFEDF-1030-414F-A7CA-A4AB6EAF0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5395B-E5A0-4A6F-A590-34B230E88B46}"/>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326842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2A03-3431-4E7F-A961-10786964550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150C2CC-0C8E-4A5F-9F40-3A18438C92B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AB5F65D-646D-40F0-9801-899F4FE542E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340558-A7A7-4F95-8471-C79A97449F95}"/>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6" name="Footer Placeholder 5">
            <a:extLst>
              <a:ext uri="{FF2B5EF4-FFF2-40B4-BE49-F238E27FC236}">
                <a16:creationId xmlns:a16="http://schemas.microsoft.com/office/drawing/2014/main" id="{477D2F74-FAF0-4355-83CC-E93A77BA3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A601E-7119-469E-B456-8E7C3AD818DE}"/>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3010170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1EA0-95F3-419F-8175-6556D7B3F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FD0F4C-D6FB-4D51-9124-CF904B940E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0ED3C-9A2D-4666-9CEE-B251B552392A}"/>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5" name="Footer Placeholder 4">
            <a:extLst>
              <a:ext uri="{FF2B5EF4-FFF2-40B4-BE49-F238E27FC236}">
                <a16:creationId xmlns:a16="http://schemas.microsoft.com/office/drawing/2014/main" id="{DA03CE6D-5644-4A34-941E-062C2ADD2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A9A67-E798-432F-A2B7-E2F002F3E9A5}"/>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3102623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1FD41E-9189-49D0-A944-C57C6DE78A9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0D003D-6FE6-49EE-9C82-5A6440306D9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FEA05-D7FE-4D3D-B95F-94320A18B624}"/>
              </a:ext>
            </a:extLst>
          </p:cNvPr>
          <p:cNvSpPr>
            <a:spLocks noGrp="1"/>
          </p:cNvSpPr>
          <p:nvPr>
            <p:ph type="dt" sz="half" idx="10"/>
          </p:nvPr>
        </p:nvSpPr>
        <p:spPr/>
        <p:txBody>
          <a:bodyPr/>
          <a:lstStyle/>
          <a:p>
            <a:fld id="{1473FE4C-6A70-4F57-8BEB-685047206600}" type="datetimeFigureOut">
              <a:rPr lang="en-US" smtClean="0"/>
              <a:t>7/28/2021</a:t>
            </a:fld>
            <a:endParaRPr lang="en-US"/>
          </a:p>
        </p:txBody>
      </p:sp>
      <p:sp>
        <p:nvSpPr>
          <p:cNvPr id="5" name="Footer Placeholder 4">
            <a:extLst>
              <a:ext uri="{FF2B5EF4-FFF2-40B4-BE49-F238E27FC236}">
                <a16:creationId xmlns:a16="http://schemas.microsoft.com/office/drawing/2014/main" id="{A0222DE6-1859-43B5-8217-A6B0C717F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BF59F-F655-48C7-9845-9503D53779BF}"/>
              </a:ext>
            </a:extLst>
          </p:cNvPr>
          <p:cNvSpPr>
            <a:spLocks noGrp="1"/>
          </p:cNvSpPr>
          <p:nvPr>
            <p:ph type="sldNum" sz="quarter" idx="12"/>
          </p:nvPr>
        </p:nvSpPr>
        <p:spPr/>
        <p:txBody>
          <a:bodyPr/>
          <a:lstStyle/>
          <a:p>
            <a:fld id="{1F4581B5-3087-43B4-BDA5-2ED25AE3F657}" type="slidenum">
              <a:rPr lang="en-US" smtClean="0"/>
              <a:t>‹#›</a:t>
            </a:fld>
            <a:endParaRPr lang="en-US"/>
          </a:p>
        </p:txBody>
      </p:sp>
    </p:spTree>
    <p:extLst>
      <p:ext uri="{BB962C8B-B14F-4D97-AF65-F5344CB8AC3E}">
        <p14:creationId xmlns:p14="http://schemas.microsoft.com/office/powerpoint/2010/main" val="3885707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4" descr="health_color_ma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12968" y="6286500"/>
            <a:ext cx="147743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441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9B4624C3-35F8-1E40-AF31-F30BB1C78EDF}" type="datetime1">
              <a:rPr lang="en-US" altLang="en-US"/>
              <a:pPr>
                <a:defRPr/>
              </a:pPr>
              <a:t>7/28/2021</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DAF5D757-4A3D-8B4A-B0F4-1967CB19B956}" type="slidenum">
              <a:rPr lang="en-US" altLang="en-US"/>
              <a:pPr>
                <a:defRPr/>
              </a:pPr>
              <a:t>‹#›</a:t>
            </a:fld>
            <a:endParaRPr lang="en-US" altLang="en-US"/>
          </a:p>
        </p:txBody>
      </p:sp>
    </p:spTree>
    <p:extLst>
      <p:ext uri="{BB962C8B-B14F-4D97-AF65-F5344CB8AC3E}">
        <p14:creationId xmlns:p14="http://schemas.microsoft.com/office/powerpoint/2010/main" val="249713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le Page with Research &amp; Foundatio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7E3-5A27-3543-86B1-F10EAA4F5ADA}"/>
              </a:ext>
            </a:extLst>
          </p:cNvPr>
          <p:cNvSpPr>
            <a:spLocks noGrp="1"/>
          </p:cNvSpPr>
          <p:nvPr>
            <p:ph type="title"/>
          </p:nvPr>
        </p:nvSpPr>
        <p:spPr>
          <a:xfrm>
            <a:off x="1035312" y="2289780"/>
            <a:ext cx="10318488" cy="2269252"/>
          </a:xfrm>
        </p:spPr>
        <p:txBody>
          <a:bodyPr>
            <a:noAutofit/>
          </a:bodyPr>
          <a:lstStyle/>
          <a:p>
            <a:r>
              <a:rPr lang="en-US"/>
              <a:t>Click to edit Master title style</a:t>
            </a:r>
            <a:endParaRPr lang="en-US" dirty="0"/>
          </a:p>
        </p:txBody>
      </p:sp>
      <p:pic>
        <p:nvPicPr>
          <p:cNvPr id="4" name="Picture 3">
            <a:extLst>
              <a:ext uri="{FF2B5EF4-FFF2-40B4-BE49-F238E27FC236}">
                <a16:creationId xmlns:a16="http://schemas.microsoft.com/office/drawing/2014/main" id="{8A87A6A7-9BB2-0D48-859A-9CFC82D17E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12" y="5231692"/>
            <a:ext cx="3693210" cy="898182"/>
          </a:xfrm>
          <a:prstGeom prst="rect">
            <a:avLst/>
          </a:prstGeom>
        </p:spPr>
      </p:pic>
    </p:spTree>
    <p:extLst>
      <p:ext uri="{BB962C8B-B14F-4D97-AF65-F5344CB8AC3E}">
        <p14:creationId xmlns:p14="http://schemas.microsoft.com/office/powerpoint/2010/main" val="14624413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68EC4-3C29-0C43-AB61-E6A392B0745E}"/>
              </a:ext>
            </a:extLst>
          </p:cNvPr>
          <p:cNvSpPr/>
          <p:nvPr userDrawn="1"/>
        </p:nvSpPr>
        <p:spPr>
          <a:xfrm>
            <a:off x="1" y="0"/>
            <a:ext cx="12191998" cy="6858000"/>
          </a:xfrm>
          <a:prstGeom prst="rect">
            <a:avLst/>
          </a:prstGeom>
          <a:gradFill>
            <a:gsLst>
              <a:gs pos="0">
                <a:srgbClr val="F4B51C"/>
              </a:gs>
              <a:gs pos="99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345856-21C0-9B4A-AB10-95060E391909}"/>
              </a:ext>
            </a:extLst>
          </p:cNvPr>
          <p:cNvSpPr>
            <a:spLocks noGrp="1"/>
          </p:cNvSpPr>
          <p:nvPr>
            <p:ph type="ctrTitle"/>
          </p:nvPr>
        </p:nvSpPr>
        <p:spPr>
          <a:xfrm>
            <a:off x="565628" y="1884079"/>
            <a:ext cx="4943475" cy="859123"/>
          </a:xfrm>
        </p:spPr>
        <p:txBody>
          <a:bodyPr lIns="0" tIns="0" rIns="0" bIns="0" anchor="b" anchorCtr="0">
            <a:normAutofit/>
          </a:bodyPr>
          <a:lstStyle>
            <a:lvl1pPr algn="l">
              <a:defRPr sz="4400" b="1" i="0">
                <a:solidFill>
                  <a:schemeClr val="accent2"/>
                </a:solidFill>
                <a:latin typeface="Arial" panose="020B0604020202020204" pitchFamily="34" charset="0"/>
              </a:defRPr>
            </a:lvl1pPr>
          </a:lstStyle>
          <a:p>
            <a:endParaRPr lang="en-US" dirty="0"/>
          </a:p>
        </p:txBody>
      </p:sp>
      <p:sp>
        <p:nvSpPr>
          <p:cNvPr id="15" name="Text Placeholder 2">
            <a:extLst>
              <a:ext uri="{FF2B5EF4-FFF2-40B4-BE49-F238E27FC236}">
                <a16:creationId xmlns:a16="http://schemas.microsoft.com/office/drawing/2014/main" id="{D9D219E6-711B-2B46-BF19-4F0B0A100701}"/>
              </a:ext>
            </a:extLst>
          </p:cNvPr>
          <p:cNvSpPr>
            <a:spLocks noGrp="1"/>
          </p:cNvSpPr>
          <p:nvPr>
            <p:ph type="body" sz="quarter" idx="13" hasCustomPrompt="1"/>
          </p:nvPr>
        </p:nvSpPr>
        <p:spPr>
          <a:xfrm>
            <a:off x="565628" y="3343275"/>
            <a:ext cx="4943475" cy="1100138"/>
          </a:xfrm>
        </p:spPr>
        <p:txBody>
          <a:bodyPr/>
          <a:lstStyle>
            <a:lvl1pPr marL="0" indent="0">
              <a:buNone/>
              <a:defRPr>
                <a:solidFill>
                  <a:schemeClr val="accent2"/>
                </a:solidFill>
              </a:defRPr>
            </a:lvl1pPr>
          </a:lstStyle>
          <a:p>
            <a:pPr lvl="0"/>
            <a:r>
              <a:rPr lang="en-US" dirty="0" err="1"/>
              <a:t>Subheader</a:t>
            </a:r>
            <a:r>
              <a:rPr lang="en-US" dirty="0"/>
              <a:t> Goes Here</a:t>
            </a:r>
          </a:p>
        </p:txBody>
      </p:sp>
      <p:cxnSp>
        <p:nvCxnSpPr>
          <p:cNvPr id="16" name="Straight Connector 15">
            <a:extLst>
              <a:ext uri="{FF2B5EF4-FFF2-40B4-BE49-F238E27FC236}">
                <a16:creationId xmlns:a16="http://schemas.microsoft.com/office/drawing/2014/main" id="{8ADBC236-FC95-7A4B-A6B7-96638555C855}"/>
              </a:ext>
            </a:extLst>
          </p:cNvPr>
          <p:cNvCxnSpPr>
            <a:cxnSpLocks/>
          </p:cNvCxnSpPr>
          <p:nvPr userDrawn="1"/>
        </p:nvCxnSpPr>
        <p:spPr>
          <a:xfrm>
            <a:off x="0" y="3043238"/>
            <a:ext cx="1219199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DD7334B-79D9-7242-8CB8-02DFA1C9F978}"/>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accent2"/>
                </a:solidFill>
                <a:latin typeface="Arial" panose="020B0604020202020204" pitchFamily="34" charset="0"/>
              </a:rPr>
              <a:t>HepVu.org</a:t>
            </a:r>
            <a:r>
              <a:rPr lang="en-US" baseline="30000" dirty="0">
                <a:solidFill>
                  <a:schemeClr val="accent2"/>
                </a:solidFill>
                <a:latin typeface="Arial" panose="020B0604020202020204" pitchFamily="34" charset="0"/>
              </a:rPr>
              <a:t>   |   </a:t>
            </a:r>
            <a:r>
              <a:rPr lang="en-US" baseline="30000" dirty="0" err="1">
                <a:solidFill>
                  <a:schemeClr val="accent2"/>
                </a:solidFill>
                <a:latin typeface="Arial" panose="020B0604020202020204" pitchFamily="34" charset="0"/>
              </a:rPr>
              <a:t>Facebook.com</a:t>
            </a:r>
            <a:r>
              <a:rPr lang="en-US" baseline="30000" dirty="0">
                <a:solidFill>
                  <a:schemeClr val="accent2"/>
                </a:solidFill>
                <a:latin typeface="Arial" panose="020B0604020202020204" pitchFamily="34" charset="0"/>
              </a:rPr>
              <a:t>/</a:t>
            </a:r>
            <a:r>
              <a:rPr lang="en-US" baseline="30000" dirty="0" err="1">
                <a:solidFill>
                  <a:schemeClr val="accent2"/>
                </a:solidFill>
                <a:latin typeface="Arial" panose="020B0604020202020204" pitchFamily="34" charset="0"/>
              </a:rPr>
              <a:t>HepVu</a:t>
            </a:r>
            <a:r>
              <a:rPr lang="en-US" baseline="30000" dirty="0">
                <a:solidFill>
                  <a:schemeClr val="accent2"/>
                </a:solidFill>
                <a:latin typeface="Arial" panose="020B0604020202020204" pitchFamily="34" charset="0"/>
              </a:rPr>
              <a:t>   |   @</a:t>
            </a:r>
            <a:r>
              <a:rPr lang="en-US" baseline="30000" dirty="0" err="1">
                <a:solidFill>
                  <a:schemeClr val="accent2"/>
                </a:solidFill>
                <a:latin typeface="Arial" panose="020B0604020202020204" pitchFamily="34" charset="0"/>
              </a:rPr>
              <a:t>HepVu</a:t>
            </a:r>
            <a:endParaRPr lang="en-US" baseline="30000" dirty="0">
              <a:solidFill>
                <a:schemeClr val="accent2"/>
              </a:solidFill>
              <a:latin typeface="Arial" panose="020B0604020202020204" pitchFamily="34" charset="0"/>
            </a:endParaRPr>
          </a:p>
        </p:txBody>
      </p:sp>
      <p:pic>
        <p:nvPicPr>
          <p:cNvPr id="10" name="Graphic 9">
            <a:extLst>
              <a:ext uri="{FF2B5EF4-FFF2-40B4-BE49-F238E27FC236}">
                <a16:creationId xmlns:a16="http://schemas.microsoft.com/office/drawing/2014/main" id="{8F8267CF-C83E-2D41-BFCC-97ACE8CDC1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241" y="5802972"/>
            <a:ext cx="2481298" cy="620325"/>
          </a:xfrm>
          <a:prstGeom prst="rect">
            <a:avLst/>
          </a:prstGeom>
        </p:spPr>
      </p:pic>
    </p:spTree>
    <p:extLst>
      <p:ext uri="{BB962C8B-B14F-4D97-AF65-F5344CB8AC3E}">
        <p14:creationId xmlns:p14="http://schemas.microsoft.com/office/powerpoint/2010/main" val="4195438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8E8330-488B-7F4C-89A5-466218A5C560}"/>
              </a:ext>
            </a:extLst>
          </p:cNvPr>
          <p:cNvSpPr/>
          <p:nvPr userDrawn="1"/>
        </p:nvSpPr>
        <p:spPr>
          <a:xfrm>
            <a:off x="0" y="0"/>
            <a:ext cx="12191999" cy="6858000"/>
          </a:xfrm>
          <a:prstGeom prst="rect">
            <a:avLst/>
          </a:prstGeom>
          <a:gradFill>
            <a:gsLst>
              <a:gs pos="0">
                <a:srgbClr val="309FDE"/>
              </a:gs>
              <a:gs pos="99000">
                <a:srgbClr val="74C5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ADBC236-FC95-7A4B-A6B7-96638555C855}"/>
              </a:ext>
            </a:extLst>
          </p:cNvPr>
          <p:cNvCxnSpPr>
            <a:cxnSpLocks/>
          </p:cNvCxnSpPr>
          <p:nvPr userDrawn="1"/>
        </p:nvCxnSpPr>
        <p:spPr>
          <a:xfrm>
            <a:off x="0" y="3043238"/>
            <a:ext cx="1219199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77CBE44-E843-FA47-94CA-066EDD23B20D}"/>
              </a:ext>
            </a:extLst>
          </p:cNvPr>
          <p:cNvSpPr>
            <a:spLocks noGrp="1"/>
          </p:cNvSpPr>
          <p:nvPr>
            <p:ph type="ctrTitle"/>
          </p:nvPr>
        </p:nvSpPr>
        <p:spPr>
          <a:xfrm>
            <a:off x="565628" y="1884079"/>
            <a:ext cx="4943475" cy="859123"/>
          </a:xfrm>
        </p:spPr>
        <p:txBody>
          <a:bodyPr lIns="0" tIns="0" rIns="0" bIns="0" anchor="b" anchorCtr="0">
            <a:normAutofit/>
          </a:bodyPr>
          <a:lstStyle>
            <a:lvl1pPr algn="l">
              <a:defRPr sz="4400" b="1" i="0">
                <a:solidFill>
                  <a:srgbClr val="FFFFFF"/>
                </a:solidFill>
                <a:latin typeface="Arial" panose="020B0604020202020204" pitchFamily="34" charset="0"/>
              </a:defRPr>
            </a:lvl1pPr>
          </a:lstStyle>
          <a:p>
            <a:endParaRPr lang="en-US" dirty="0"/>
          </a:p>
        </p:txBody>
      </p:sp>
      <p:sp>
        <p:nvSpPr>
          <p:cNvPr id="12" name="Text Placeholder 2">
            <a:extLst>
              <a:ext uri="{FF2B5EF4-FFF2-40B4-BE49-F238E27FC236}">
                <a16:creationId xmlns:a16="http://schemas.microsoft.com/office/drawing/2014/main" id="{3A19F41B-2B61-ED4C-8136-61371B58ABC9}"/>
              </a:ext>
            </a:extLst>
          </p:cNvPr>
          <p:cNvSpPr>
            <a:spLocks noGrp="1"/>
          </p:cNvSpPr>
          <p:nvPr>
            <p:ph type="body" sz="quarter" idx="13" hasCustomPrompt="1"/>
          </p:nvPr>
        </p:nvSpPr>
        <p:spPr>
          <a:xfrm>
            <a:off x="565628" y="3343275"/>
            <a:ext cx="4943475" cy="1100138"/>
          </a:xfrm>
        </p:spPr>
        <p:txBody>
          <a:bodyPr/>
          <a:lstStyle>
            <a:lvl1pPr marL="0" indent="0">
              <a:buNone/>
              <a:defRPr>
                <a:solidFill>
                  <a:schemeClr val="bg1">
                    <a:alpha val="70000"/>
                  </a:schemeClr>
                </a:solidFill>
              </a:defRPr>
            </a:lvl1pPr>
          </a:lstStyle>
          <a:p>
            <a:pPr lvl="0"/>
            <a:r>
              <a:rPr lang="en-US" dirty="0" err="1"/>
              <a:t>Subheader</a:t>
            </a:r>
            <a:r>
              <a:rPr lang="en-US" dirty="0"/>
              <a:t> Goes Here</a:t>
            </a:r>
          </a:p>
        </p:txBody>
      </p:sp>
      <p:pic>
        <p:nvPicPr>
          <p:cNvPr id="9" name="Graphic 8">
            <a:extLst>
              <a:ext uri="{FF2B5EF4-FFF2-40B4-BE49-F238E27FC236}">
                <a16:creationId xmlns:a16="http://schemas.microsoft.com/office/drawing/2014/main" id="{ECDB6729-ACF3-8046-BAF8-EFF48881DE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241" y="5802972"/>
            <a:ext cx="2481298" cy="620325"/>
          </a:xfrm>
          <a:prstGeom prst="rect">
            <a:avLst/>
          </a:prstGeom>
        </p:spPr>
      </p:pic>
      <p:sp>
        <p:nvSpPr>
          <p:cNvPr id="14" name="Rectangle 13">
            <a:extLst>
              <a:ext uri="{FF2B5EF4-FFF2-40B4-BE49-F238E27FC236}">
                <a16:creationId xmlns:a16="http://schemas.microsoft.com/office/drawing/2014/main" id="{6D57B9EC-D3C3-2F42-9D9C-D8F994741FFA}"/>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bg1"/>
                </a:solidFill>
                <a:latin typeface="Arial" panose="020B0604020202020204" pitchFamily="34" charset="0"/>
              </a:rPr>
              <a:t>HepVu.org</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Facebook.com</a:t>
            </a:r>
            <a:r>
              <a:rPr lang="en-US" baseline="30000" dirty="0">
                <a:solidFill>
                  <a:schemeClr val="bg1"/>
                </a:solidFill>
                <a:latin typeface="Arial" panose="020B0604020202020204" pitchFamily="34" charset="0"/>
              </a:rPr>
              <a:t>/</a:t>
            </a:r>
            <a:r>
              <a:rPr lang="en-US" baseline="30000" dirty="0" err="1">
                <a:solidFill>
                  <a:schemeClr val="bg1"/>
                </a:solidFill>
                <a:latin typeface="Arial" panose="020B0604020202020204" pitchFamily="34" charset="0"/>
              </a:rPr>
              <a:t>HepVu</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HepVu</a:t>
            </a:r>
            <a:endParaRPr lang="en-US" baseline="30000" dirty="0">
              <a:solidFill>
                <a:schemeClr val="bg1"/>
              </a:solidFill>
              <a:latin typeface="Arial" panose="020B0604020202020204" pitchFamily="34" charset="0"/>
            </a:endParaRPr>
          </a:p>
        </p:txBody>
      </p:sp>
    </p:spTree>
    <p:extLst>
      <p:ext uri="{BB962C8B-B14F-4D97-AF65-F5344CB8AC3E}">
        <p14:creationId xmlns:p14="http://schemas.microsoft.com/office/powerpoint/2010/main" val="3619557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8E8330-488B-7F4C-89A5-466218A5C560}"/>
              </a:ext>
            </a:extLst>
          </p:cNvPr>
          <p:cNvSpPr/>
          <p:nvPr userDrawn="1"/>
        </p:nvSpPr>
        <p:spPr>
          <a:xfrm>
            <a:off x="0" y="0"/>
            <a:ext cx="12191999" cy="6858000"/>
          </a:xfrm>
          <a:prstGeom prst="rect">
            <a:avLst/>
          </a:prstGeom>
          <a:gradFill>
            <a:gsLst>
              <a:gs pos="0">
                <a:srgbClr val="5E2F9F"/>
              </a:gs>
              <a:gs pos="98000">
                <a:srgbClr val="995AC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ADBC236-FC95-7A4B-A6B7-96638555C855}"/>
              </a:ext>
            </a:extLst>
          </p:cNvPr>
          <p:cNvCxnSpPr>
            <a:cxnSpLocks/>
          </p:cNvCxnSpPr>
          <p:nvPr userDrawn="1"/>
        </p:nvCxnSpPr>
        <p:spPr>
          <a:xfrm>
            <a:off x="0" y="3043238"/>
            <a:ext cx="1219199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77CBE44-E843-FA47-94CA-066EDD23B20D}"/>
              </a:ext>
            </a:extLst>
          </p:cNvPr>
          <p:cNvSpPr>
            <a:spLocks noGrp="1"/>
          </p:cNvSpPr>
          <p:nvPr>
            <p:ph type="ctrTitle"/>
          </p:nvPr>
        </p:nvSpPr>
        <p:spPr>
          <a:xfrm>
            <a:off x="565628" y="1884079"/>
            <a:ext cx="4943475" cy="859123"/>
          </a:xfrm>
        </p:spPr>
        <p:txBody>
          <a:bodyPr lIns="0" tIns="0" rIns="0" bIns="0" anchor="b" anchorCtr="0">
            <a:normAutofit/>
          </a:bodyPr>
          <a:lstStyle>
            <a:lvl1pPr algn="l">
              <a:defRPr sz="4400" b="1" i="0">
                <a:solidFill>
                  <a:srgbClr val="FFFFFF"/>
                </a:solidFill>
                <a:latin typeface="Arial" panose="020B0604020202020204" pitchFamily="34" charset="0"/>
              </a:defRPr>
            </a:lvl1pPr>
          </a:lstStyle>
          <a:p>
            <a:endParaRPr lang="en-US" dirty="0"/>
          </a:p>
        </p:txBody>
      </p:sp>
      <p:sp>
        <p:nvSpPr>
          <p:cNvPr id="12" name="Text Placeholder 2">
            <a:extLst>
              <a:ext uri="{FF2B5EF4-FFF2-40B4-BE49-F238E27FC236}">
                <a16:creationId xmlns:a16="http://schemas.microsoft.com/office/drawing/2014/main" id="{3A19F41B-2B61-ED4C-8136-61371B58ABC9}"/>
              </a:ext>
            </a:extLst>
          </p:cNvPr>
          <p:cNvSpPr>
            <a:spLocks noGrp="1"/>
          </p:cNvSpPr>
          <p:nvPr>
            <p:ph type="body" sz="quarter" idx="13" hasCustomPrompt="1"/>
          </p:nvPr>
        </p:nvSpPr>
        <p:spPr>
          <a:xfrm>
            <a:off x="565628" y="3343275"/>
            <a:ext cx="4943475" cy="1100138"/>
          </a:xfrm>
        </p:spPr>
        <p:txBody>
          <a:bodyPr/>
          <a:lstStyle>
            <a:lvl1pPr marL="0" indent="0">
              <a:buNone/>
              <a:defRPr>
                <a:solidFill>
                  <a:schemeClr val="bg1">
                    <a:alpha val="70000"/>
                  </a:schemeClr>
                </a:solidFill>
              </a:defRPr>
            </a:lvl1pPr>
          </a:lstStyle>
          <a:p>
            <a:pPr lvl="0"/>
            <a:r>
              <a:rPr lang="en-US" dirty="0" err="1"/>
              <a:t>Subheader</a:t>
            </a:r>
            <a:r>
              <a:rPr lang="en-US" dirty="0"/>
              <a:t> Goes Here</a:t>
            </a:r>
          </a:p>
        </p:txBody>
      </p:sp>
      <p:pic>
        <p:nvPicPr>
          <p:cNvPr id="10" name="Graphic 9">
            <a:extLst>
              <a:ext uri="{FF2B5EF4-FFF2-40B4-BE49-F238E27FC236}">
                <a16:creationId xmlns:a16="http://schemas.microsoft.com/office/drawing/2014/main" id="{15C1B5B6-8175-7645-B1DB-E711C82985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241" y="5802972"/>
            <a:ext cx="2481298" cy="620325"/>
          </a:xfrm>
          <a:prstGeom prst="rect">
            <a:avLst/>
          </a:prstGeom>
        </p:spPr>
      </p:pic>
      <p:sp>
        <p:nvSpPr>
          <p:cNvPr id="14" name="Rectangle 13">
            <a:extLst>
              <a:ext uri="{FF2B5EF4-FFF2-40B4-BE49-F238E27FC236}">
                <a16:creationId xmlns:a16="http://schemas.microsoft.com/office/drawing/2014/main" id="{E039D103-DCC7-324A-AA69-8A63EF88AC0B}"/>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bg1"/>
                </a:solidFill>
                <a:latin typeface="Arial" panose="020B0604020202020204" pitchFamily="34" charset="0"/>
              </a:rPr>
              <a:t>HepVu.org</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Facebook.com</a:t>
            </a:r>
            <a:r>
              <a:rPr lang="en-US" baseline="30000" dirty="0">
                <a:solidFill>
                  <a:schemeClr val="bg1"/>
                </a:solidFill>
                <a:latin typeface="Arial" panose="020B0604020202020204" pitchFamily="34" charset="0"/>
              </a:rPr>
              <a:t>/</a:t>
            </a:r>
            <a:r>
              <a:rPr lang="en-US" baseline="30000" dirty="0" err="1">
                <a:solidFill>
                  <a:schemeClr val="bg1"/>
                </a:solidFill>
                <a:latin typeface="Arial" panose="020B0604020202020204" pitchFamily="34" charset="0"/>
              </a:rPr>
              <a:t>HepVu</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HepVu</a:t>
            </a:r>
            <a:endParaRPr lang="en-US" baseline="30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280321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C44D05-FDA6-0248-9D38-83C0D26D378B}"/>
              </a:ext>
            </a:extLst>
          </p:cNvPr>
          <p:cNvSpPr/>
          <p:nvPr userDrawn="1"/>
        </p:nvSpPr>
        <p:spPr>
          <a:xfrm>
            <a:off x="1" y="0"/>
            <a:ext cx="12191998" cy="6858000"/>
          </a:xfrm>
          <a:prstGeom prst="rect">
            <a:avLst/>
          </a:prstGeom>
          <a:gradFill>
            <a:gsLst>
              <a:gs pos="0">
                <a:srgbClr val="F4B51C"/>
              </a:gs>
              <a:gs pos="99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C73A8AF-2CD3-5B49-AEDD-9D0DF0912E37}"/>
              </a:ext>
            </a:extLst>
          </p:cNvPr>
          <p:cNvCxnSpPr>
            <a:cxnSpLocks/>
          </p:cNvCxnSpPr>
          <p:nvPr userDrawn="1"/>
        </p:nvCxnSpPr>
        <p:spPr>
          <a:xfrm>
            <a:off x="0" y="3043238"/>
            <a:ext cx="1219199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13E2C67-CF82-3E43-BFFD-E092F3559AD3}"/>
              </a:ext>
            </a:extLst>
          </p:cNvPr>
          <p:cNvSpPr>
            <a:spLocks noGrp="1"/>
          </p:cNvSpPr>
          <p:nvPr>
            <p:ph type="pic" sz="quarter" idx="14" hasCustomPrompt="1"/>
          </p:nvPr>
        </p:nvSpPr>
        <p:spPr>
          <a:xfrm>
            <a:off x="6387030" y="1802279"/>
            <a:ext cx="5314950" cy="2828000"/>
          </a:xfrm>
          <a:solidFill>
            <a:schemeClr val="accent2"/>
          </a:solidFill>
          <a:ln w="28575">
            <a:solidFill>
              <a:schemeClr val="bg1"/>
            </a:solidFill>
          </a:ln>
          <a:effectLst>
            <a:outerShdw blurRad="774700" sx="116000" sy="116000" algn="ctr" rotWithShape="0">
              <a:schemeClr val="accent1">
                <a:lumMod val="50000"/>
                <a:alpha val="33000"/>
              </a:schemeClr>
            </a:outerShdw>
          </a:effectLst>
        </p:spPr>
        <p:txBody>
          <a:bodyPr anchor="ctr" anchorCtr="0"/>
          <a:lstStyle>
            <a:lvl1pPr marL="0" indent="0" algn="ctr">
              <a:buNone/>
              <a:defRPr>
                <a:solidFill>
                  <a:schemeClr val="bg1">
                    <a:alpha val="70000"/>
                  </a:schemeClr>
                </a:solidFill>
              </a:defRPr>
            </a:lvl1pPr>
          </a:lstStyle>
          <a:p>
            <a:r>
              <a:rPr lang="en-US" dirty="0"/>
              <a:t>Map or image go here</a:t>
            </a:r>
          </a:p>
        </p:txBody>
      </p:sp>
      <p:sp>
        <p:nvSpPr>
          <p:cNvPr id="14" name="Title 1">
            <a:extLst>
              <a:ext uri="{FF2B5EF4-FFF2-40B4-BE49-F238E27FC236}">
                <a16:creationId xmlns:a16="http://schemas.microsoft.com/office/drawing/2014/main" id="{20DE8C43-B004-9D40-96E6-6487285EAC05}"/>
              </a:ext>
            </a:extLst>
          </p:cNvPr>
          <p:cNvSpPr>
            <a:spLocks noGrp="1"/>
          </p:cNvSpPr>
          <p:nvPr>
            <p:ph type="ctrTitle"/>
          </p:nvPr>
        </p:nvSpPr>
        <p:spPr>
          <a:xfrm>
            <a:off x="565628" y="1884079"/>
            <a:ext cx="4943475" cy="859123"/>
          </a:xfrm>
        </p:spPr>
        <p:txBody>
          <a:bodyPr lIns="0" tIns="0" rIns="0" bIns="0" anchor="b" anchorCtr="0">
            <a:normAutofit/>
          </a:bodyPr>
          <a:lstStyle>
            <a:lvl1pPr algn="l">
              <a:defRPr sz="4400" b="1" i="0">
                <a:solidFill>
                  <a:schemeClr val="accent2"/>
                </a:solidFill>
                <a:latin typeface="Arial" panose="020B0604020202020204" pitchFamily="34" charset="0"/>
              </a:defRPr>
            </a:lvl1pPr>
          </a:lstStyle>
          <a:p>
            <a:endParaRPr lang="en-US" dirty="0"/>
          </a:p>
        </p:txBody>
      </p:sp>
      <p:sp>
        <p:nvSpPr>
          <p:cNvPr id="15" name="Text Placeholder 2">
            <a:extLst>
              <a:ext uri="{FF2B5EF4-FFF2-40B4-BE49-F238E27FC236}">
                <a16:creationId xmlns:a16="http://schemas.microsoft.com/office/drawing/2014/main" id="{8B5D71AE-B6E2-D347-9941-9D095D56C899}"/>
              </a:ext>
            </a:extLst>
          </p:cNvPr>
          <p:cNvSpPr>
            <a:spLocks noGrp="1"/>
          </p:cNvSpPr>
          <p:nvPr>
            <p:ph type="body" sz="quarter" idx="13" hasCustomPrompt="1"/>
          </p:nvPr>
        </p:nvSpPr>
        <p:spPr>
          <a:xfrm>
            <a:off x="565628" y="3343275"/>
            <a:ext cx="4943475" cy="1100138"/>
          </a:xfrm>
        </p:spPr>
        <p:txBody>
          <a:bodyPr/>
          <a:lstStyle>
            <a:lvl1pPr marL="0" indent="0">
              <a:buNone/>
              <a:defRPr>
                <a:solidFill>
                  <a:schemeClr val="accent2"/>
                </a:solidFill>
              </a:defRPr>
            </a:lvl1pPr>
          </a:lstStyle>
          <a:p>
            <a:pPr lvl="0"/>
            <a:r>
              <a:rPr lang="en-US" dirty="0" err="1"/>
              <a:t>Subheader</a:t>
            </a:r>
            <a:r>
              <a:rPr lang="en-US" dirty="0"/>
              <a:t> Goes Here</a:t>
            </a:r>
          </a:p>
        </p:txBody>
      </p:sp>
      <p:sp>
        <p:nvSpPr>
          <p:cNvPr id="13" name="Rectangle 12">
            <a:extLst>
              <a:ext uri="{FF2B5EF4-FFF2-40B4-BE49-F238E27FC236}">
                <a16:creationId xmlns:a16="http://schemas.microsoft.com/office/drawing/2014/main" id="{5DC25EED-610D-3B42-8572-303776887DBD}"/>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accent2"/>
                </a:solidFill>
                <a:latin typeface="Arial" panose="020B0604020202020204" pitchFamily="34" charset="0"/>
              </a:rPr>
              <a:t>HepVu.org</a:t>
            </a:r>
            <a:r>
              <a:rPr lang="en-US" baseline="30000" dirty="0">
                <a:solidFill>
                  <a:schemeClr val="accent2"/>
                </a:solidFill>
                <a:latin typeface="Arial" panose="020B0604020202020204" pitchFamily="34" charset="0"/>
              </a:rPr>
              <a:t>   |   </a:t>
            </a:r>
            <a:r>
              <a:rPr lang="en-US" baseline="30000" dirty="0" err="1">
                <a:solidFill>
                  <a:schemeClr val="accent2"/>
                </a:solidFill>
                <a:latin typeface="Arial" panose="020B0604020202020204" pitchFamily="34" charset="0"/>
              </a:rPr>
              <a:t>Facebook.com</a:t>
            </a:r>
            <a:r>
              <a:rPr lang="en-US" baseline="30000" dirty="0">
                <a:solidFill>
                  <a:schemeClr val="accent2"/>
                </a:solidFill>
                <a:latin typeface="Arial" panose="020B0604020202020204" pitchFamily="34" charset="0"/>
              </a:rPr>
              <a:t>/</a:t>
            </a:r>
            <a:r>
              <a:rPr lang="en-US" baseline="30000" dirty="0" err="1">
                <a:solidFill>
                  <a:schemeClr val="accent2"/>
                </a:solidFill>
                <a:latin typeface="Arial" panose="020B0604020202020204" pitchFamily="34" charset="0"/>
              </a:rPr>
              <a:t>HepVu</a:t>
            </a:r>
            <a:r>
              <a:rPr lang="en-US" baseline="30000" dirty="0">
                <a:solidFill>
                  <a:schemeClr val="accent2"/>
                </a:solidFill>
                <a:latin typeface="Arial" panose="020B0604020202020204" pitchFamily="34" charset="0"/>
              </a:rPr>
              <a:t>   |   @</a:t>
            </a:r>
            <a:r>
              <a:rPr lang="en-US" baseline="30000" dirty="0" err="1">
                <a:solidFill>
                  <a:schemeClr val="accent2"/>
                </a:solidFill>
                <a:latin typeface="Arial" panose="020B0604020202020204" pitchFamily="34" charset="0"/>
              </a:rPr>
              <a:t>HepVu</a:t>
            </a:r>
            <a:endParaRPr lang="en-US" baseline="30000" dirty="0">
              <a:solidFill>
                <a:schemeClr val="accent2"/>
              </a:solidFill>
              <a:latin typeface="Arial" panose="020B0604020202020204" pitchFamily="34" charset="0"/>
            </a:endParaRPr>
          </a:p>
        </p:txBody>
      </p:sp>
      <p:pic>
        <p:nvPicPr>
          <p:cNvPr id="17" name="Graphic 16">
            <a:extLst>
              <a:ext uri="{FF2B5EF4-FFF2-40B4-BE49-F238E27FC236}">
                <a16:creationId xmlns:a16="http://schemas.microsoft.com/office/drawing/2014/main" id="{42452710-3C72-8142-9E36-FE8218DD7F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241" y="5802972"/>
            <a:ext cx="2481298" cy="620325"/>
          </a:xfrm>
          <a:prstGeom prst="rect">
            <a:avLst/>
          </a:prstGeom>
        </p:spPr>
      </p:pic>
    </p:spTree>
    <p:extLst>
      <p:ext uri="{BB962C8B-B14F-4D97-AF65-F5344CB8AC3E}">
        <p14:creationId xmlns:p14="http://schemas.microsoft.com/office/powerpoint/2010/main" val="3220977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F93CFD-DCA1-BE44-92AA-8098BE8491F1}"/>
              </a:ext>
            </a:extLst>
          </p:cNvPr>
          <p:cNvSpPr/>
          <p:nvPr userDrawn="1"/>
        </p:nvSpPr>
        <p:spPr>
          <a:xfrm>
            <a:off x="0" y="0"/>
            <a:ext cx="12191999" cy="6858000"/>
          </a:xfrm>
          <a:prstGeom prst="rect">
            <a:avLst/>
          </a:prstGeom>
          <a:gradFill>
            <a:gsLst>
              <a:gs pos="0">
                <a:srgbClr val="309FDE"/>
              </a:gs>
              <a:gs pos="99000">
                <a:srgbClr val="74C5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C73A8AF-2CD3-5B49-AEDD-9D0DF0912E37}"/>
              </a:ext>
            </a:extLst>
          </p:cNvPr>
          <p:cNvCxnSpPr>
            <a:cxnSpLocks/>
          </p:cNvCxnSpPr>
          <p:nvPr userDrawn="1"/>
        </p:nvCxnSpPr>
        <p:spPr>
          <a:xfrm>
            <a:off x="0" y="3043238"/>
            <a:ext cx="12191999"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13E2C67-CF82-3E43-BFFD-E092F3559AD3}"/>
              </a:ext>
            </a:extLst>
          </p:cNvPr>
          <p:cNvSpPr>
            <a:spLocks noGrp="1"/>
          </p:cNvSpPr>
          <p:nvPr>
            <p:ph type="pic" sz="quarter" idx="14" hasCustomPrompt="1"/>
          </p:nvPr>
        </p:nvSpPr>
        <p:spPr>
          <a:xfrm>
            <a:off x="6387030" y="1802279"/>
            <a:ext cx="5314950" cy="2828000"/>
          </a:xfrm>
          <a:solidFill>
            <a:schemeClr val="accent2"/>
          </a:solidFill>
          <a:ln w="28575">
            <a:solidFill>
              <a:schemeClr val="bg1"/>
            </a:solidFill>
          </a:ln>
          <a:effectLst>
            <a:outerShdw blurRad="774700" sx="116000" sy="116000" algn="ctr" rotWithShape="0">
              <a:schemeClr val="accent3">
                <a:lumMod val="50000"/>
                <a:alpha val="33000"/>
              </a:schemeClr>
            </a:outerShdw>
          </a:effectLst>
        </p:spPr>
        <p:txBody>
          <a:bodyPr anchor="ctr" anchorCtr="0"/>
          <a:lstStyle>
            <a:lvl1pPr marL="0" indent="0" algn="ctr">
              <a:buNone/>
              <a:defRPr>
                <a:solidFill>
                  <a:schemeClr val="bg1">
                    <a:alpha val="70000"/>
                  </a:schemeClr>
                </a:solidFill>
              </a:defRPr>
            </a:lvl1pPr>
          </a:lstStyle>
          <a:p>
            <a:r>
              <a:rPr lang="en-US" dirty="0"/>
              <a:t>Map or image go here</a:t>
            </a:r>
          </a:p>
        </p:txBody>
      </p:sp>
      <p:sp>
        <p:nvSpPr>
          <p:cNvPr id="14" name="Title 1">
            <a:extLst>
              <a:ext uri="{FF2B5EF4-FFF2-40B4-BE49-F238E27FC236}">
                <a16:creationId xmlns:a16="http://schemas.microsoft.com/office/drawing/2014/main" id="{20DE8C43-B004-9D40-96E6-6487285EAC05}"/>
              </a:ext>
            </a:extLst>
          </p:cNvPr>
          <p:cNvSpPr>
            <a:spLocks noGrp="1"/>
          </p:cNvSpPr>
          <p:nvPr>
            <p:ph type="ctrTitle"/>
          </p:nvPr>
        </p:nvSpPr>
        <p:spPr>
          <a:xfrm>
            <a:off x="565628" y="1884079"/>
            <a:ext cx="4943475" cy="859123"/>
          </a:xfrm>
        </p:spPr>
        <p:txBody>
          <a:bodyPr lIns="0" tIns="0" rIns="0" bIns="0" anchor="b" anchorCtr="0">
            <a:normAutofit/>
          </a:bodyPr>
          <a:lstStyle>
            <a:lvl1pPr algn="l">
              <a:defRPr sz="4400" b="1" i="0">
                <a:solidFill>
                  <a:srgbClr val="FFFFFF"/>
                </a:solidFill>
                <a:latin typeface="Arial" panose="020B0604020202020204" pitchFamily="34" charset="0"/>
              </a:defRPr>
            </a:lvl1pPr>
          </a:lstStyle>
          <a:p>
            <a:endParaRPr lang="en-US" dirty="0"/>
          </a:p>
        </p:txBody>
      </p:sp>
      <p:sp>
        <p:nvSpPr>
          <p:cNvPr id="15" name="Text Placeholder 2">
            <a:extLst>
              <a:ext uri="{FF2B5EF4-FFF2-40B4-BE49-F238E27FC236}">
                <a16:creationId xmlns:a16="http://schemas.microsoft.com/office/drawing/2014/main" id="{8B5D71AE-B6E2-D347-9941-9D095D56C899}"/>
              </a:ext>
            </a:extLst>
          </p:cNvPr>
          <p:cNvSpPr>
            <a:spLocks noGrp="1"/>
          </p:cNvSpPr>
          <p:nvPr>
            <p:ph type="body" sz="quarter" idx="13" hasCustomPrompt="1"/>
          </p:nvPr>
        </p:nvSpPr>
        <p:spPr>
          <a:xfrm>
            <a:off x="565628" y="3343275"/>
            <a:ext cx="4943475" cy="1100138"/>
          </a:xfrm>
        </p:spPr>
        <p:txBody>
          <a:bodyPr/>
          <a:lstStyle>
            <a:lvl1pPr marL="0" indent="0">
              <a:buNone/>
              <a:defRPr>
                <a:solidFill>
                  <a:schemeClr val="bg1">
                    <a:alpha val="70000"/>
                  </a:schemeClr>
                </a:solidFill>
              </a:defRPr>
            </a:lvl1pPr>
          </a:lstStyle>
          <a:p>
            <a:pPr lvl="0"/>
            <a:r>
              <a:rPr lang="en-US" dirty="0" err="1"/>
              <a:t>Subheader</a:t>
            </a:r>
            <a:r>
              <a:rPr lang="en-US" dirty="0"/>
              <a:t> Goes Here</a:t>
            </a:r>
          </a:p>
        </p:txBody>
      </p:sp>
      <p:pic>
        <p:nvPicPr>
          <p:cNvPr id="17" name="Graphic 16">
            <a:extLst>
              <a:ext uri="{FF2B5EF4-FFF2-40B4-BE49-F238E27FC236}">
                <a16:creationId xmlns:a16="http://schemas.microsoft.com/office/drawing/2014/main" id="{4C7AB7CC-3117-264D-B634-BD02740EF4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241" y="5802972"/>
            <a:ext cx="2481298" cy="620325"/>
          </a:xfrm>
          <a:prstGeom prst="rect">
            <a:avLst/>
          </a:prstGeom>
        </p:spPr>
      </p:pic>
      <p:sp>
        <p:nvSpPr>
          <p:cNvPr id="18" name="Rectangle 17">
            <a:extLst>
              <a:ext uri="{FF2B5EF4-FFF2-40B4-BE49-F238E27FC236}">
                <a16:creationId xmlns:a16="http://schemas.microsoft.com/office/drawing/2014/main" id="{4594ECC0-33D9-FC47-8817-796BA49F3D71}"/>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bg1"/>
                </a:solidFill>
                <a:latin typeface="Arial" panose="020B0604020202020204" pitchFamily="34" charset="0"/>
              </a:rPr>
              <a:t>HepVu.org</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Facebook.com</a:t>
            </a:r>
            <a:r>
              <a:rPr lang="en-US" baseline="30000" dirty="0">
                <a:solidFill>
                  <a:schemeClr val="bg1"/>
                </a:solidFill>
                <a:latin typeface="Arial" panose="020B0604020202020204" pitchFamily="34" charset="0"/>
              </a:rPr>
              <a:t>/</a:t>
            </a:r>
            <a:r>
              <a:rPr lang="en-US" baseline="30000" dirty="0" err="1">
                <a:solidFill>
                  <a:schemeClr val="bg1"/>
                </a:solidFill>
                <a:latin typeface="Arial" panose="020B0604020202020204" pitchFamily="34" charset="0"/>
              </a:rPr>
              <a:t>HepVu</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HepVu</a:t>
            </a:r>
            <a:endParaRPr lang="en-US" baseline="30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54976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4A3133-F5C3-8C48-9D23-40EAE610CFEC}"/>
              </a:ext>
            </a:extLst>
          </p:cNvPr>
          <p:cNvSpPr/>
          <p:nvPr userDrawn="1"/>
        </p:nvSpPr>
        <p:spPr>
          <a:xfrm>
            <a:off x="0" y="0"/>
            <a:ext cx="12191999" cy="6858000"/>
          </a:xfrm>
          <a:prstGeom prst="rect">
            <a:avLst/>
          </a:prstGeom>
          <a:gradFill>
            <a:gsLst>
              <a:gs pos="0">
                <a:srgbClr val="5E2F9F"/>
              </a:gs>
              <a:gs pos="98000">
                <a:srgbClr val="995AC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C73A8AF-2CD3-5B49-AEDD-9D0DF0912E37}"/>
              </a:ext>
            </a:extLst>
          </p:cNvPr>
          <p:cNvCxnSpPr>
            <a:cxnSpLocks/>
          </p:cNvCxnSpPr>
          <p:nvPr userDrawn="1"/>
        </p:nvCxnSpPr>
        <p:spPr>
          <a:xfrm>
            <a:off x="0" y="3043238"/>
            <a:ext cx="121919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13E2C67-CF82-3E43-BFFD-E092F3559AD3}"/>
              </a:ext>
            </a:extLst>
          </p:cNvPr>
          <p:cNvSpPr>
            <a:spLocks noGrp="1"/>
          </p:cNvSpPr>
          <p:nvPr>
            <p:ph type="pic" sz="quarter" idx="14" hasCustomPrompt="1"/>
          </p:nvPr>
        </p:nvSpPr>
        <p:spPr>
          <a:xfrm>
            <a:off x="6387030" y="1802279"/>
            <a:ext cx="5314950" cy="2828000"/>
          </a:xfrm>
          <a:solidFill>
            <a:schemeClr val="accent2"/>
          </a:solidFill>
          <a:ln w="28575">
            <a:solidFill>
              <a:schemeClr val="bg1"/>
            </a:solidFill>
          </a:ln>
          <a:effectLst>
            <a:outerShdw blurRad="774700" sx="116000" sy="116000" algn="ctr" rotWithShape="0">
              <a:schemeClr val="accent6">
                <a:alpha val="33000"/>
              </a:schemeClr>
            </a:outerShdw>
          </a:effectLst>
        </p:spPr>
        <p:txBody>
          <a:bodyPr anchor="ctr" anchorCtr="0"/>
          <a:lstStyle>
            <a:lvl1pPr marL="0" indent="0" algn="ctr">
              <a:buNone/>
              <a:defRPr>
                <a:solidFill>
                  <a:schemeClr val="bg1">
                    <a:alpha val="70000"/>
                  </a:schemeClr>
                </a:solidFill>
              </a:defRPr>
            </a:lvl1pPr>
          </a:lstStyle>
          <a:p>
            <a:r>
              <a:rPr lang="en-US" dirty="0"/>
              <a:t>Map or image go here</a:t>
            </a:r>
          </a:p>
        </p:txBody>
      </p:sp>
      <p:sp>
        <p:nvSpPr>
          <p:cNvPr id="14" name="Title 1">
            <a:extLst>
              <a:ext uri="{FF2B5EF4-FFF2-40B4-BE49-F238E27FC236}">
                <a16:creationId xmlns:a16="http://schemas.microsoft.com/office/drawing/2014/main" id="{20DE8C43-B004-9D40-96E6-6487285EAC05}"/>
              </a:ext>
            </a:extLst>
          </p:cNvPr>
          <p:cNvSpPr>
            <a:spLocks noGrp="1"/>
          </p:cNvSpPr>
          <p:nvPr>
            <p:ph type="ctrTitle"/>
          </p:nvPr>
        </p:nvSpPr>
        <p:spPr>
          <a:xfrm>
            <a:off x="565628" y="1884079"/>
            <a:ext cx="4943475" cy="859123"/>
          </a:xfrm>
        </p:spPr>
        <p:txBody>
          <a:bodyPr lIns="0" tIns="0" rIns="0" bIns="0" anchor="b" anchorCtr="0">
            <a:normAutofit/>
          </a:bodyPr>
          <a:lstStyle>
            <a:lvl1pPr algn="l">
              <a:defRPr sz="4400" b="1" i="0">
                <a:solidFill>
                  <a:srgbClr val="FFFFFF"/>
                </a:solidFill>
                <a:latin typeface="Arial" panose="020B0604020202020204" pitchFamily="34" charset="0"/>
              </a:defRPr>
            </a:lvl1pPr>
          </a:lstStyle>
          <a:p>
            <a:endParaRPr lang="en-US" dirty="0"/>
          </a:p>
        </p:txBody>
      </p:sp>
      <p:sp>
        <p:nvSpPr>
          <p:cNvPr id="15" name="Text Placeholder 2">
            <a:extLst>
              <a:ext uri="{FF2B5EF4-FFF2-40B4-BE49-F238E27FC236}">
                <a16:creationId xmlns:a16="http://schemas.microsoft.com/office/drawing/2014/main" id="{8B5D71AE-B6E2-D347-9941-9D095D56C899}"/>
              </a:ext>
            </a:extLst>
          </p:cNvPr>
          <p:cNvSpPr>
            <a:spLocks noGrp="1"/>
          </p:cNvSpPr>
          <p:nvPr>
            <p:ph type="body" sz="quarter" idx="13" hasCustomPrompt="1"/>
          </p:nvPr>
        </p:nvSpPr>
        <p:spPr>
          <a:xfrm>
            <a:off x="565628" y="3343275"/>
            <a:ext cx="4943475" cy="1100138"/>
          </a:xfrm>
        </p:spPr>
        <p:txBody>
          <a:bodyPr/>
          <a:lstStyle>
            <a:lvl1pPr marL="0" indent="0">
              <a:buNone/>
              <a:defRPr>
                <a:solidFill>
                  <a:schemeClr val="bg1">
                    <a:alpha val="70000"/>
                  </a:schemeClr>
                </a:solidFill>
              </a:defRPr>
            </a:lvl1pPr>
          </a:lstStyle>
          <a:p>
            <a:pPr lvl="0"/>
            <a:r>
              <a:rPr lang="en-US" dirty="0" err="1"/>
              <a:t>Subheader</a:t>
            </a:r>
            <a:r>
              <a:rPr lang="en-US" dirty="0"/>
              <a:t> Goes Here</a:t>
            </a:r>
          </a:p>
        </p:txBody>
      </p:sp>
      <p:pic>
        <p:nvPicPr>
          <p:cNvPr id="17" name="Graphic 16">
            <a:extLst>
              <a:ext uri="{FF2B5EF4-FFF2-40B4-BE49-F238E27FC236}">
                <a16:creationId xmlns:a16="http://schemas.microsoft.com/office/drawing/2014/main" id="{50108CA1-FBC4-6643-B8BC-C222E42652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241" y="5802972"/>
            <a:ext cx="2481298" cy="620325"/>
          </a:xfrm>
          <a:prstGeom prst="rect">
            <a:avLst/>
          </a:prstGeom>
        </p:spPr>
      </p:pic>
      <p:sp>
        <p:nvSpPr>
          <p:cNvPr id="18" name="Rectangle 17">
            <a:extLst>
              <a:ext uri="{FF2B5EF4-FFF2-40B4-BE49-F238E27FC236}">
                <a16:creationId xmlns:a16="http://schemas.microsoft.com/office/drawing/2014/main" id="{699730B6-25FD-FA48-A236-E361643532D6}"/>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bg1"/>
                </a:solidFill>
                <a:latin typeface="Arial" panose="020B0604020202020204" pitchFamily="34" charset="0"/>
              </a:rPr>
              <a:t>HepVu.org</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Facebook.com</a:t>
            </a:r>
            <a:r>
              <a:rPr lang="en-US" baseline="30000" dirty="0">
                <a:solidFill>
                  <a:schemeClr val="bg1"/>
                </a:solidFill>
                <a:latin typeface="Arial" panose="020B0604020202020204" pitchFamily="34" charset="0"/>
              </a:rPr>
              <a:t>/</a:t>
            </a:r>
            <a:r>
              <a:rPr lang="en-US" baseline="30000" dirty="0" err="1">
                <a:solidFill>
                  <a:schemeClr val="bg1"/>
                </a:solidFill>
                <a:latin typeface="Arial" panose="020B0604020202020204" pitchFamily="34" charset="0"/>
              </a:rPr>
              <a:t>HepVu</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HepVu</a:t>
            </a:r>
            <a:endParaRPr lang="en-US" baseline="30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640005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C6026-8E18-0343-98E6-33ACBCF5556F}"/>
              </a:ext>
            </a:extLst>
          </p:cNvPr>
          <p:cNvSpPr/>
          <p:nvPr userDrawn="1"/>
        </p:nvSpPr>
        <p:spPr>
          <a:xfrm>
            <a:off x="1" y="0"/>
            <a:ext cx="12191998" cy="6858000"/>
          </a:xfrm>
          <a:prstGeom prst="rect">
            <a:avLst/>
          </a:prstGeom>
          <a:gradFill>
            <a:gsLst>
              <a:gs pos="0">
                <a:srgbClr val="F4B51C"/>
              </a:gs>
              <a:gs pos="99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374DC66-5AF9-4AC4-9ECA-8DAC9ED8AFD8}"/>
              </a:ext>
            </a:extLst>
          </p:cNvPr>
          <p:cNvSpPr>
            <a:spLocks noGrp="1"/>
          </p:cNvSpPr>
          <p:nvPr>
            <p:ph type="ctrTitle" hasCustomPrompt="1"/>
          </p:nvPr>
        </p:nvSpPr>
        <p:spPr>
          <a:xfrm>
            <a:off x="562479" y="2641687"/>
            <a:ext cx="4431505" cy="859123"/>
          </a:xfrm>
        </p:spPr>
        <p:txBody>
          <a:bodyPr lIns="0" tIns="0" rIns="0" bIns="0" anchor="b" anchorCtr="0">
            <a:normAutofit/>
          </a:bodyPr>
          <a:lstStyle>
            <a:lvl1pPr algn="l">
              <a:defRPr sz="4400" b="1" i="0">
                <a:solidFill>
                  <a:schemeClr val="accent2"/>
                </a:solidFill>
                <a:latin typeface="Arial" panose="020B0604020202020204" pitchFamily="34" charset="0"/>
              </a:defRPr>
            </a:lvl1pPr>
          </a:lstStyle>
          <a:p>
            <a:r>
              <a:rPr lang="en-US" dirty="0"/>
              <a:t>Click to add a title here</a:t>
            </a:r>
          </a:p>
        </p:txBody>
      </p:sp>
      <p:sp>
        <p:nvSpPr>
          <p:cNvPr id="3" name="Text Placeholder 2">
            <a:extLst>
              <a:ext uri="{FF2B5EF4-FFF2-40B4-BE49-F238E27FC236}">
                <a16:creationId xmlns:a16="http://schemas.microsoft.com/office/drawing/2014/main" id="{E153FE17-91FF-7A47-A80D-728AEDAD5F32}"/>
              </a:ext>
            </a:extLst>
          </p:cNvPr>
          <p:cNvSpPr>
            <a:spLocks noGrp="1"/>
          </p:cNvSpPr>
          <p:nvPr>
            <p:ph type="body" sz="quarter" idx="13" hasCustomPrompt="1"/>
          </p:nvPr>
        </p:nvSpPr>
        <p:spPr>
          <a:xfrm>
            <a:off x="562479" y="4261152"/>
            <a:ext cx="4943475" cy="1100138"/>
          </a:xfrm>
        </p:spPr>
        <p:txBody>
          <a:bodyPr/>
          <a:lstStyle>
            <a:lvl1pPr marL="0" indent="0">
              <a:buNone/>
              <a:defRPr>
                <a:solidFill>
                  <a:schemeClr val="accent2"/>
                </a:solidFill>
              </a:defRPr>
            </a:lvl1pPr>
          </a:lstStyle>
          <a:p>
            <a:pPr lvl="0"/>
            <a:r>
              <a:rPr lang="en-US" dirty="0" err="1"/>
              <a:t>Subheader</a:t>
            </a:r>
            <a:r>
              <a:rPr lang="en-US" dirty="0"/>
              <a:t> Goes Here</a:t>
            </a:r>
          </a:p>
        </p:txBody>
      </p:sp>
      <p:cxnSp>
        <p:nvCxnSpPr>
          <p:cNvPr id="11" name="Straight Connector 10">
            <a:extLst>
              <a:ext uri="{FF2B5EF4-FFF2-40B4-BE49-F238E27FC236}">
                <a16:creationId xmlns:a16="http://schemas.microsoft.com/office/drawing/2014/main" id="{6C73A8AF-2CD3-5B49-AEDD-9D0DF0912E37}"/>
              </a:ext>
            </a:extLst>
          </p:cNvPr>
          <p:cNvCxnSpPr>
            <a:cxnSpLocks/>
          </p:cNvCxnSpPr>
          <p:nvPr userDrawn="1"/>
        </p:nvCxnSpPr>
        <p:spPr>
          <a:xfrm>
            <a:off x="0" y="3920743"/>
            <a:ext cx="1219199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13E2C67-CF82-3E43-BFFD-E092F3559AD3}"/>
              </a:ext>
            </a:extLst>
          </p:cNvPr>
          <p:cNvSpPr>
            <a:spLocks noGrp="1"/>
          </p:cNvSpPr>
          <p:nvPr>
            <p:ph type="pic" sz="quarter" idx="14" hasCustomPrompt="1"/>
          </p:nvPr>
        </p:nvSpPr>
        <p:spPr>
          <a:xfrm>
            <a:off x="6357937" y="-1"/>
            <a:ext cx="5834061" cy="6903717"/>
          </a:xfrm>
          <a:solidFill>
            <a:schemeClr val="tx2">
              <a:lumMod val="10000"/>
              <a:lumOff val="90000"/>
            </a:schemeClr>
          </a:solidFill>
          <a:ln w="28575">
            <a:noFill/>
          </a:ln>
          <a:effectLst>
            <a:outerShdw blurRad="774700" sx="116000" sy="116000" algn="ctr" rotWithShape="0">
              <a:schemeClr val="accent1">
                <a:lumMod val="50000"/>
                <a:alpha val="33000"/>
              </a:schemeClr>
            </a:outerShdw>
          </a:effectLst>
        </p:spPr>
        <p:txBody>
          <a:bodyPr anchor="ctr" anchorCtr="0"/>
          <a:lstStyle>
            <a:lvl1pPr marL="0" indent="0" algn="ctr">
              <a:buNone/>
              <a:defRPr>
                <a:solidFill>
                  <a:schemeClr val="accent2">
                    <a:alpha val="70000"/>
                  </a:schemeClr>
                </a:solidFill>
              </a:defRPr>
            </a:lvl1pPr>
          </a:lstStyle>
          <a:p>
            <a:r>
              <a:rPr lang="en-US" dirty="0"/>
              <a:t>Map or image go here</a:t>
            </a:r>
          </a:p>
        </p:txBody>
      </p:sp>
      <p:sp>
        <p:nvSpPr>
          <p:cNvPr id="13" name="Rectangle 12">
            <a:extLst>
              <a:ext uri="{FF2B5EF4-FFF2-40B4-BE49-F238E27FC236}">
                <a16:creationId xmlns:a16="http://schemas.microsoft.com/office/drawing/2014/main" id="{41319372-2C67-AB43-9AE6-125C4828980B}"/>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accent2"/>
                </a:solidFill>
                <a:latin typeface="Arial" panose="020B0604020202020204" pitchFamily="34" charset="0"/>
              </a:rPr>
              <a:t>HepVu.org</a:t>
            </a:r>
            <a:r>
              <a:rPr lang="en-US" baseline="30000" dirty="0">
                <a:solidFill>
                  <a:schemeClr val="accent2"/>
                </a:solidFill>
                <a:latin typeface="Arial" panose="020B0604020202020204" pitchFamily="34" charset="0"/>
              </a:rPr>
              <a:t>   |   </a:t>
            </a:r>
            <a:r>
              <a:rPr lang="en-US" baseline="30000" dirty="0" err="1">
                <a:solidFill>
                  <a:schemeClr val="accent2"/>
                </a:solidFill>
                <a:latin typeface="Arial" panose="020B0604020202020204" pitchFamily="34" charset="0"/>
              </a:rPr>
              <a:t>Facebook.com</a:t>
            </a:r>
            <a:r>
              <a:rPr lang="en-US" baseline="30000" dirty="0">
                <a:solidFill>
                  <a:schemeClr val="accent2"/>
                </a:solidFill>
                <a:latin typeface="Arial" panose="020B0604020202020204" pitchFamily="34" charset="0"/>
              </a:rPr>
              <a:t>/</a:t>
            </a:r>
            <a:r>
              <a:rPr lang="en-US" baseline="30000" dirty="0" err="1">
                <a:solidFill>
                  <a:schemeClr val="accent2"/>
                </a:solidFill>
                <a:latin typeface="Arial" panose="020B0604020202020204" pitchFamily="34" charset="0"/>
              </a:rPr>
              <a:t>HepVu</a:t>
            </a:r>
            <a:r>
              <a:rPr lang="en-US" baseline="30000" dirty="0">
                <a:solidFill>
                  <a:schemeClr val="accent2"/>
                </a:solidFill>
                <a:latin typeface="Arial" panose="020B0604020202020204" pitchFamily="34" charset="0"/>
              </a:rPr>
              <a:t>   |   @</a:t>
            </a:r>
            <a:r>
              <a:rPr lang="en-US" baseline="30000" dirty="0" err="1">
                <a:solidFill>
                  <a:schemeClr val="accent2"/>
                </a:solidFill>
                <a:latin typeface="Arial" panose="020B0604020202020204" pitchFamily="34" charset="0"/>
              </a:rPr>
              <a:t>HepVu</a:t>
            </a:r>
            <a:endParaRPr lang="en-US" baseline="30000" dirty="0">
              <a:solidFill>
                <a:schemeClr val="accent2"/>
              </a:solidFill>
              <a:latin typeface="Arial" panose="020B0604020202020204" pitchFamily="34" charset="0"/>
            </a:endParaRPr>
          </a:p>
        </p:txBody>
      </p:sp>
      <p:pic>
        <p:nvPicPr>
          <p:cNvPr id="17" name="Graphic 16">
            <a:extLst>
              <a:ext uri="{FF2B5EF4-FFF2-40B4-BE49-F238E27FC236}">
                <a16:creationId xmlns:a16="http://schemas.microsoft.com/office/drawing/2014/main" id="{01012CFA-4AE4-1E4A-B311-CE924B8462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634" y="723472"/>
            <a:ext cx="2276394" cy="569099"/>
          </a:xfrm>
          <a:prstGeom prst="rect">
            <a:avLst/>
          </a:prstGeom>
        </p:spPr>
      </p:pic>
    </p:spTree>
    <p:extLst>
      <p:ext uri="{BB962C8B-B14F-4D97-AF65-F5344CB8AC3E}">
        <p14:creationId xmlns:p14="http://schemas.microsoft.com/office/powerpoint/2010/main" val="3777536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EC2793-E18F-2C4D-B1EB-BDDF61733F42}"/>
              </a:ext>
            </a:extLst>
          </p:cNvPr>
          <p:cNvSpPr/>
          <p:nvPr userDrawn="1"/>
        </p:nvSpPr>
        <p:spPr>
          <a:xfrm>
            <a:off x="0" y="0"/>
            <a:ext cx="12191999" cy="6858000"/>
          </a:xfrm>
          <a:prstGeom prst="rect">
            <a:avLst/>
          </a:prstGeom>
          <a:gradFill>
            <a:gsLst>
              <a:gs pos="0">
                <a:srgbClr val="309FDE"/>
              </a:gs>
              <a:gs pos="99000">
                <a:srgbClr val="74C5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374DC66-5AF9-4AC4-9ECA-8DAC9ED8AFD8}"/>
              </a:ext>
            </a:extLst>
          </p:cNvPr>
          <p:cNvSpPr>
            <a:spLocks noGrp="1"/>
          </p:cNvSpPr>
          <p:nvPr>
            <p:ph type="ctrTitle" hasCustomPrompt="1"/>
          </p:nvPr>
        </p:nvSpPr>
        <p:spPr>
          <a:xfrm>
            <a:off x="562479" y="2641687"/>
            <a:ext cx="4431505" cy="859123"/>
          </a:xfrm>
        </p:spPr>
        <p:txBody>
          <a:bodyPr lIns="0" tIns="0" rIns="0" bIns="0" anchor="b" anchorCtr="0">
            <a:normAutofit/>
          </a:bodyPr>
          <a:lstStyle>
            <a:lvl1pPr algn="l">
              <a:defRPr sz="4400" b="1" i="0">
                <a:solidFill>
                  <a:srgbClr val="FFFFFF"/>
                </a:solidFill>
                <a:latin typeface="Arial" panose="020B0604020202020204" pitchFamily="34" charset="0"/>
              </a:defRPr>
            </a:lvl1pPr>
          </a:lstStyle>
          <a:p>
            <a:r>
              <a:rPr lang="en-US" dirty="0"/>
              <a:t>Click to add a title here</a:t>
            </a:r>
          </a:p>
        </p:txBody>
      </p:sp>
      <p:sp>
        <p:nvSpPr>
          <p:cNvPr id="3" name="Text Placeholder 2">
            <a:extLst>
              <a:ext uri="{FF2B5EF4-FFF2-40B4-BE49-F238E27FC236}">
                <a16:creationId xmlns:a16="http://schemas.microsoft.com/office/drawing/2014/main" id="{E153FE17-91FF-7A47-A80D-728AEDAD5F32}"/>
              </a:ext>
            </a:extLst>
          </p:cNvPr>
          <p:cNvSpPr>
            <a:spLocks noGrp="1"/>
          </p:cNvSpPr>
          <p:nvPr>
            <p:ph type="body" sz="quarter" idx="13" hasCustomPrompt="1"/>
          </p:nvPr>
        </p:nvSpPr>
        <p:spPr>
          <a:xfrm>
            <a:off x="562479" y="4261152"/>
            <a:ext cx="4943475" cy="1100138"/>
          </a:xfrm>
        </p:spPr>
        <p:txBody>
          <a:bodyPr/>
          <a:lstStyle>
            <a:lvl1pPr marL="0" indent="0">
              <a:buNone/>
              <a:defRPr>
                <a:solidFill>
                  <a:schemeClr val="bg1">
                    <a:alpha val="70000"/>
                  </a:schemeClr>
                </a:solidFill>
              </a:defRPr>
            </a:lvl1pPr>
          </a:lstStyle>
          <a:p>
            <a:pPr lvl="0"/>
            <a:r>
              <a:rPr lang="en-US" dirty="0" err="1"/>
              <a:t>Subheader</a:t>
            </a:r>
            <a:r>
              <a:rPr lang="en-US" dirty="0"/>
              <a:t> Goes Here</a:t>
            </a:r>
          </a:p>
        </p:txBody>
      </p:sp>
      <p:cxnSp>
        <p:nvCxnSpPr>
          <p:cNvPr id="11" name="Straight Connector 10">
            <a:extLst>
              <a:ext uri="{FF2B5EF4-FFF2-40B4-BE49-F238E27FC236}">
                <a16:creationId xmlns:a16="http://schemas.microsoft.com/office/drawing/2014/main" id="{6C73A8AF-2CD3-5B49-AEDD-9D0DF0912E37}"/>
              </a:ext>
            </a:extLst>
          </p:cNvPr>
          <p:cNvCxnSpPr>
            <a:cxnSpLocks/>
          </p:cNvCxnSpPr>
          <p:nvPr userDrawn="1"/>
        </p:nvCxnSpPr>
        <p:spPr>
          <a:xfrm>
            <a:off x="0" y="3920743"/>
            <a:ext cx="12191999"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13E2C67-CF82-3E43-BFFD-E092F3559AD3}"/>
              </a:ext>
            </a:extLst>
          </p:cNvPr>
          <p:cNvSpPr>
            <a:spLocks noGrp="1"/>
          </p:cNvSpPr>
          <p:nvPr>
            <p:ph type="pic" sz="quarter" idx="14" hasCustomPrompt="1"/>
          </p:nvPr>
        </p:nvSpPr>
        <p:spPr>
          <a:xfrm>
            <a:off x="6357937" y="-1"/>
            <a:ext cx="5834061" cy="6903717"/>
          </a:xfrm>
          <a:solidFill>
            <a:schemeClr val="tx2">
              <a:lumMod val="10000"/>
              <a:lumOff val="90000"/>
            </a:schemeClr>
          </a:solidFill>
          <a:ln w="28575">
            <a:noFill/>
          </a:ln>
          <a:effectLst>
            <a:outerShdw blurRad="774700" sx="116000" sy="116000" algn="ctr" rotWithShape="0">
              <a:schemeClr val="accent3">
                <a:lumMod val="50000"/>
                <a:alpha val="33000"/>
              </a:schemeClr>
            </a:outerShdw>
          </a:effectLst>
        </p:spPr>
        <p:txBody>
          <a:bodyPr anchor="ctr" anchorCtr="0"/>
          <a:lstStyle>
            <a:lvl1pPr marL="0" indent="0" algn="ctr">
              <a:buNone/>
              <a:defRPr>
                <a:solidFill>
                  <a:schemeClr val="accent2">
                    <a:alpha val="70000"/>
                  </a:schemeClr>
                </a:solidFill>
              </a:defRPr>
            </a:lvl1pPr>
          </a:lstStyle>
          <a:p>
            <a:r>
              <a:rPr lang="en-US" dirty="0"/>
              <a:t>Map or image go here</a:t>
            </a:r>
          </a:p>
        </p:txBody>
      </p:sp>
      <p:pic>
        <p:nvPicPr>
          <p:cNvPr id="15" name="Graphic 14">
            <a:extLst>
              <a:ext uri="{FF2B5EF4-FFF2-40B4-BE49-F238E27FC236}">
                <a16:creationId xmlns:a16="http://schemas.microsoft.com/office/drawing/2014/main" id="{61015D77-6A3A-3B42-823A-C3A93C906D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634" y="723472"/>
            <a:ext cx="2276394" cy="569099"/>
          </a:xfrm>
          <a:prstGeom prst="rect">
            <a:avLst/>
          </a:prstGeom>
        </p:spPr>
      </p:pic>
      <p:sp>
        <p:nvSpPr>
          <p:cNvPr id="16" name="Rectangle 15">
            <a:extLst>
              <a:ext uri="{FF2B5EF4-FFF2-40B4-BE49-F238E27FC236}">
                <a16:creationId xmlns:a16="http://schemas.microsoft.com/office/drawing/2014/main" id="{0EB62698-8756-CF48-89F4-871E51DB8B26}"/>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bg1"/>
                </a:solidFill>
                <a:latin typeface="Arial" panose="020B0604020202020204" pitchFamily="34" charset="0"/>
              </a:rPr>
              <a:t>HepVu.org</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Facebook.com</a:t>
            </a:r>
            <a:r>
              <a:rPr lang="en-US" baseline="30000" dirty="0">
                <a:solidFill>
                  <a:schemeClr val="bg1"/>
                </a:solidFill>
                <a:latin typeface="Arial" panose="020B0604020202020204" pitchFamily="34" charset="0"/>
              </a:rPr>
              <a:t>/</a:t>
            </a:r>
            <a:r>
              <a:rPr lang="en-US" baseline="30000" dirty="0" err="1">
                <a:solidFill>
                  <a:schemeClr val="bg1"/>
                </a:solidFill>
                <a:latin typeface="Arial" panose="020B0604020202020204" pitchFamily="34" charset="0"/>
              </a:rPr>
              <a:t>HepVu</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HepVu</a:t>
            </a:r>
            <a:endParaRPr lang="en-US" baseline="30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195623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612A5-1B46-BB4A-A654-2B3D6BC232D2}"/>
              </a:ext>
            </a:extLst>
          </p:cNvPr>
          <p:cNvSpPr/>
          <p:nvPr userDrawn="1"/>
        </p:nvSpPr>
        <p:spPr>
          <a:xfrm>
            <a:off x="0" y="0"/>
            <a:ext cx="12191999" cy="6858000"/>
          </a:xfrm>
          <a:prstGeom prst="rect">
            <a:avLst/>
          </a:prstGeom>
          <a:gradFill>
            <a:gsLst>
              <a:gs pos="0">
                <a:srgbClr val="5E2F9F"/>
              </a:gs>
              <a:gs pos="98000">
                <a:srgbClr val="995AC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374DC66-5AF9-4AC4-9ECA-8DAC9ED8AFD8}"/>
              </a:ext>
            </a:extLst>
          </p:cNvPr>
          <p:cNvSpPr>
            <a:spLocks noGrp="1"/>
          </p:cNvSpPr>
          <p:nvPr>
            <p:ph type="ctrTitle" hasCustomPrompt="1"/>
          </p:nvPr>
        </p:nvSpPr>
        <p:spPr>
          <a:xfrm>
            <a:off x="562479" y="2641687"/>
            <a:ext cx="4431505" cy="859123"/>
          </a:xfrm>
        </p:spPr>
        <p:txBody>
          <a:bodyPr lIns="0" tIns="0" rIns="0" bIns="0" anchor="b" anchorCtr="0">
            <a:normAutofit/>
          </a:bodyPr>
          <a:lstStyle>
            <a:lvl1pPr algn="l">
              <a:defRPr sz="4400" b="1" i="0">
                <a:solidFill>
                  <a:srgbClr val="FFFFFF"/>
                </a:solidFill>
                <a:latin typeface="Arial" panose="020B0604020202020204" pitchFamily="34" charset="0"/>
              </a:defRPr>
            </a:lvl1pPr>
          </a:lstStyle>
          <a:p>
            <a:r>
              <a:rPr lang="en-US" dirty="0"/>
              <a:t>Click to add a title here</a:t>
            </a:r>
          </a:p>
        </p:txBody>
      </p:sp>
      <p:sp>
        <p:nvSpPr>
          <p:cNvPr id="3" name="Text Placeholder 2">
            <a:extLst>
              <a:ext uri="{FF2B5EF4-FFF2-40B4-BE49-F238E27FC236}">
                <a16:creationId xmlns:a16="http://schemas.microsoft.com/office/drawing/2014/main" id="{E153FE17-91FF-7A47-A80D-728AEDAD5F32}"/>
              </a:ext>
            </a:extLst>
          </p:cNvPr>
          <p:cNvSpPr>
            <a:spLocks noGrp="1"/>
          </p:cNvSpPr>
          <p:nvPr>
            <p:ph type="body" sz="quarter" idx="13" hasCustomPrompt="1"/>
          </p:nvPr>
        </p:nvSpPr>
        <p:spPr>
          <a:xfrm>
            <a:off x="562479" y="4261152"/>
            <a:ext cx="4943475" cy="1100138"/>
          </a:xfrm>
        </p:spPr>
        <p:txBody>
          <a:bodyPr/>
          <a:lstStyle>
            <a:lvl1pPr marL="0" indent="0">
              <a:buNone/>
              <a:defRPr>
                <a:solidFill>
                  <a:schemeClr val="bg1">
                    <a:alpha val="70000"/>
                  </a:schemeClr>
                </a:solidFill>
              </a:defRPr>
            </a:lvl1pPr>
          </a:lstStyle>
          <a:p>
            <a:pPr lvl="0"/>
            <a:r>
              <a:rPr lang="en-US" dirty="0" err="1"/>
              <a:t>Subheader</a:t>
            </a:r>
            <a:r>
              <a:rPr lang="en-US" dirty="0"/>
              <a:t> Goes Here</a:t>
            </a:r>
          </a:p>
        </p:txBody>
      </p:sp>
      <p:cxnSp>
        <p:nvCxnSpPr>
          <p:cNvPr id="11" name="Straight Connector 10">
            <a:extLst>
              <a:ext uri="{FF2B5EF4-FFF2-40B4-BE49-F238E27FC236}">
                <a16:creationId xmlns:a16="http://schemas.microsoft.com/office/drawing/2014/main" id="{6C73A8AF-2CD3-5B49-AEDD-9D0DF0912E37}"/>
              </a:ext>
            </a:extLst>
          </p:cNvPr>
          <p:cNvCxnSpPr>
            <a:cxnSpLocks/>
          </p:cNvCxnSpPr>
          <p:nvPr userDrawn="1"/>
        </p:nvCxnSpPr>
        <p:spPr>
          <a:xfrm>
            <a:off x="0" y="3920743"/>
            <a:ext cx="121919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13E2C67-CF82-3E43-BFFD-E092F3559AD3}"/>
              </a:ext>
            </a:extLst>
          </p:cNvPr>
          <p:cNvSpPr>
            <a:spLocks noGrp="1"/>
          </p:cNvSpPr>
          <p:nvPr>
            <p:ph type="pic" sz="quarter" idx="14" hasCustomPrompt="1"/>
          </p:nvPr>
        </p:nvSpPr>
        <p:spPr>
          <a:xfrm>
            <a:off x="6357937" y="-1"/>
            <a:ext cx="5834061" cy="6903717"/>
          </a:xfrm>
          <a:solidFill>
            <a:schemeClr val="tx2">
              <a:lumMod val="10000"/>
              <a:lumOff val="90000"/>
            </a:schemeClr>
          </a:solidFill>
          <a:ln w="28575">
            <a:noFill/>
          </a:ln>
          <a:effectLst>
            <a:outerShdw blurRad="774700" sx="116000" sy="116000" algn="ctr" rotWithShape="0">
              <a:schemeClr val="accent6">
                <a:alpha val="33000"/>
              </a:schemeClr>
            </a:outerShdw>
          </a:effectLst>
        </p:spPr>
        <p:txBody>
          <a:bodyPr anchor="ctr" anchorCtr="0"/>
          <a:lstStyle>
            <a:lvl1pPr marL="0" indent="0" algn="ctr">
              <a:buNone/>
              <a:defRPr>
                <a:solidFill>
                  <a:schemeClr val="accent2">
                    <a:alpha val="70000"/>
                  </a:schemeClr>
                </a:solidFill>
              </a:defRPr>
            </a:lvl1pPr>
          </a:lstStyle>
          <a:p>
            <a:r>
              <a:rPr lang="en-US" dirty="0"/>
              <a:t>Map or image go here</a:t>
            </a:r>
          </a:p>
        </p:txBody>
      </p:sp>
      <p:pic>
        <p:nvPicPr>
          <p:cNvPr id="15" name="Graphic 14">
            <a:extLst>
              <a:ext uri="{FF2B5EF4-FFF2-40B4-BE49-F238E27FC236}">
                <a16:creationId xmlns:a16="http://schemas.microsoft.com/office/drawing/2014/main" id="{687D1AAF-B1DA-F44A-981D-12AA6F3E3F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634" y="723472"/>
            <a:ext cx="2276394" cy="569099"/>
          </a:xfrm>
          <a:prstGeom prst="rect">
            <a:avLst/>
          </a:prstGeom>
        </p:spPr>
      </p:pic>
      <p:sp>
        <p:nvSpPr>
          <p:cNvPr id="16" name="Rectangle 15">
            <a:extLst>
              <a:ext uri="{FF2B5EF4-FFF2-40B4-BE49-F238E27FC236}">
                <a16:creationId xmlns:a16="http://schemas.microsoft.com/office/drawing/2014/main" id="{E21DAAB0-21E5-A642-8EE4-CBB5AECC95FE}"/>
              </a:ext>
            </a:extLst>
          </p:cNvPr>
          <p:cNvSpPr/>
          <p:nvPr userDrawn="1"/>
        </p:nvSpPr>
        <p:spPr>
          <a:xfrm>
            <a:off x="537052" y="6067620"/>
            <a:ext cx="3641253" cy="276999"/>
          </a:xfrm>
          <a:prstGeom prst="rect">
            <a:avLst/>
          </a:prstGeom>
        </p:spPr>
        <p:txBody>
          <a:bodyPr wrap="none">
            <a:spAutoFit/>
          </a:bodyPr>
          <a:lstStyle/>
          <a:p>
            <a:pPr lvl="0" algn="l" defTabSz="1219170">
              <a:defRPr/>
            </a:pPr>
            <a:r>
              <a:rPr lang="en-US" baseline="30000" dirty="0" err="1">
                <a:solidFill>
                  <a:schemeClr val="bg1"/>
                </a:solidFill>
                <a:latin typeface="Arial" panose="020B0604020202020204" pitchFamily="34" charset="0"/>
              </a:rPr>
              <a:t>HepVu.org</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Facebook.com</a:t>
            </a:r>
            <a:r>
              <a:rPr lang="en-US" baseline="30000" dirty="0">
                <a:solidFill>
                  <a:schemeClr val="bg1"/>
                </a:solidFill>
                <a:latin typeface="Arial" panose="020B0604020202020204" pitchFamily="34" charset="0"/>
              </a:rPr>
              <a:t>/</a:t>
            </a:r>
            <a:r>
              <a:rPr lang="en-US" baseline="30000" dirty="0" err="1">
                <a:solidFill>
                  <a:schemeClr val="bg1"/>
                </a:solidFill>
                <a:latin typeface="Arial" panose="020B0604020202020204" pitchFamily="34" charset="0"/>
              </a:rPr>
              <a:t>HepVu</a:t>
            </a:r>
            <a:r>
              <a:rPr lang="en-US" baseline="30000" dirty="0">
                <a:solidFill>
                  <a:schemeClr val="bg1"/>
                </a:solidFill>
                <a:latin typeface="Arial" panose="020B0604020202020204" pitchFamily="34" charset="0"/>
              </a:rPr>
              <a:t>   |   @</a:t>
            </a:r>
            <a:r>
              <a:rPr lang="en-US" baseline="30000" dirty="0" err="1">
                <a:solidFill>
                  <a:schemeClr val="bg1"/>
                </a:solidFill>
                <a:latin typeface="Arial" panose="020B0604020202020204" pitchFamily="34" charset="0"/>
              </a:rPr>
              <a:t>HepVu</a:t>
            </a:r>
            <a:endParaRPr lang="en-US" baseline="30000" dirty="0">
              <a:solidFill>
                <a:schemeClr val="bg1"/>
              </a:solidFill>
              <a:latin typeface="Arial" panose="020B0604020202020204" pitchFamily="34" charset="0"/>
            </a:endParaRPr>
          </a:p>
        </p:txBody>
      </p:sp>
    </p:spTree>
    <p:extLst>
      <p:ext uri="{BB962C8B-B14F-4D97-AF65-F5344CB8AC3E}">
        <p14:creationId xmlns:p14="http://schemas.microsoft.com/office/powerpoint/2010/main" val="396480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A1595C-8812-4698-9FA7-A878CB790308}"/>
              </a:ext>
            </a:extLst>
          </p:cNvPr>
          <p:cNvSpPr>
            <a:spLocks noGrp="1"/>
          </p:cNvSpPr>
          <p:nvPr>
            <p:ph type="ctrTitle"/>
          </p:nvPr>
        </p:nvSpPr>
        <p:spPr>
          <a:xfrm>
            <a:off x="1600200" y="1397938"/>
            <a:ext cx="9277349" cy="1009651"/>
          </a:xfrm>
        </p:spPr>
        <p:txBody>
          <a:bodyPr lIns="0" tIns="0" rIns="0" bIns="0" anchor="t" anchorCtr="0">
            <a:normAutofit/>
          </a:bodyPr>
          <a:lstStyle>
            <a:lvl1pPr algn="ctr">
              <a:defRPr sz="3200" b="1" i="0">
                <a:latin typeface="Arial" panose="020B0604020202020204" pitchFamily="34" charset="0"/>
              </a:defRPr>
            </a:lvl1pPr>
          </a:lstStyle>
          <a:p>
            <a:endParaRPr lang="en-US" dirty="0"/>
          </a:p>
        </p:txBody>
      </p:sp>
      <p:sp>
        <p:nvSpPr>
          <p:cNvPr id="4" name="Slide Number Placeholder 5">
            <a:extLst>
              <a:ext uri="{FF2B5EF4-FFF2-40B4-BE49-F238E27FC236}">
                <a16:creationId xmlns:a16="http://schemas.microsoft.com/office/drawing/2014/main" id="{175B8D3C-2AAF-3249-8848-A0DE4A14BE36}"/>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7" name="Text Placeholder 3">
            <a:extLst>
              <a:ext uri="{FF2B5EF4-FFF2-40B4-BE49-F238E27FC236}">
                <a16:creationId xmlns:a16="http://schemas.microsoft.com/office/drawing/2014/main" id="{EDD962E3-47A8-574D-82E3-77AAF1B512C0}"/>
              </a:ext>
            </a:extLst>
          </p:cNvPr>
          <p:cNvSpPr>
            <a:spLocks noGrp="1"/>
          </p:cNvSpPr>
          <p:nvPr>
            <p:ph type="body" sz="quarter" idx="14" hasCustomPrompt="1"/>
          </p:nvPr>
        </p:nvSpPr>
        <p:spPr>
          <a:xfrm>
            <a:off x="5565774"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338427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21D-A795-D64B-A4D7-1EE898A9D09F}"/>
              </a:ext>
            </a:extLst>
          </p:cNvPr>
          <p:cNvSpPr>
            <a:spLocks noGrp="1"/>
          </p:cNvSpPr>
          <p:nvPr>
            <p:ph type="ctrTitle"/>
          </p:nvPr>
        </p:nvSpPr>
        <p:spPr>
          <a:xfrm>
            <a:off x="1025236" y="1738115"/>
            <a:ext cx="9144000" cy="1771847"/>
          </a:xfrm>
        </p:spPr>
        <p:txBody>
          <a:bodyPr anchor="b">
            <a:noAutofit/>
          </a:bodyPr>
          <a:lstStyle>
            <a:lvl1pPr algn="l">
              <a:defRPr sz="4400" baseline="0">
                <a:solidFill>
                  <a:schemeClr val="accent4"/>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D18C36C-74FB-D74E-9BE5-EF1D3FFF8C6B}"/>
              </a:ext>
            </a:extLst>
          </p:cNvPr>
          <p:cNvSpPr>
            <a:spLocks noGrp="1"/>
          </p:cNvSpPr>
          <p:nvPr>
            <p:ph type="subTitle" idx="1"/>
          </p:nvPr>
        </p:nvSpPr>
        <p:spPr>
          <a:xfrm>
            <a:off x="1025236" y="3602038"/>
            <a:ext cx="9144000" cy="1655762"/>
          </a:xfrm>
        </p:spPr>
        <p:txBody>
          <a:bodyPr>
            <a:noAutofit/>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319078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EA3D4C-C3CD-6E4C-AF6E-3DBE8622233C}"/>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7" name="Title 1">
            <a:extLst>
              <a:ext uri="{FF2B5EF4-FFF2-40B4-BE49-F238E27FC236}">
                <a16:creationId xmlns:a16="http://schemas.microsoft.com/office/drawing/2014/main" id="{D955CCC8-AE85-3E43-A1B9-98CD9842CB3B}"/>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8" name="Text Placeholder 3">
            <a:extLst>
              <a:ext uri="{FF2B5EF4-FFF2-40B4-BE49-F238E27FC236}">
                <a16:creationId xmlns:a16="http://schemas.microsoft.com/office/drawing/2014/main" id="{0FA2EF62-AEFA-C448-80AE-F4C80F3F6A1B}"/>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
        <p:nvSpPr>
          <p:cNvPr id="5" name="Text Placeholder 2">
            <a:extLst>
              <a:ext uri="{FF2B5EF4-FFF2-40B4-BE49-F238E27FC236}">
                <a16:creationId xmlns:a16="http://schemas.microsoft.com/office/drawing/2014/main" id="{B7896B07-1FCB-E649-82C5-01F6D88813DB}"/>
              </a:ext>
            </a:extLst>
          </p:cNvPr>
          <p:cNvSpPr>
            <a:spLocks noGrp="1"/>
          </p:cNvSpPr>
          <p:nvPr>
            <p:ph type="body" sz="quarter" idx="15" hasCustomPrompt="1"/>
          </p:nvPr>
        </p:nvSpPr>
        <p:spPr>
          <a:xfrm>
            <a:off x="995903" y="2887663"/>
            <a:ext cx="3681412" cy="2720975"/>
          </a:xfrm>
        </p:spPr>
        <p:txBody>
          <a:bodyPr>
            <a:noAutofit/>
          </a:bodyPr>
          <a:lstStyle>
            <a:lvl1pPr marL="0" inden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a:lnSpc>
                <a:spcPct val="130000"/>
              </a:lnSpc>
              <a:spcBef>
                <a:spcPts val="600"/>
              </a:spcBef>
              <a:buClr>
                <a:schemeClr val="accent1"/>
              </a:buClr>
            </a:pPr>
            <a:r>
              <a:rPr lang="en-US" dirty="0">
                <a:solidFill>
                  <a:schemeClr val="tx2"/>
                </a:solidFill>
                <a:latin typeface="Arial" panose="020B0604020202020204" pitchFamily="34" charset="0"/>
              </a:rPr>
              <a:t>Lorem ipsum dolor sit </a:t>
            </a:r>
            <a:r>
              <a:rPr lang="en-US" dirty="0" err="1">
                <a:solidFill>
                  <a:schemeClr val="tx2"/>
                </a:solidFill>
                <a:latin typeface="Arial" panose="020B0604020202020204" pitchFamily="34" charset="0"/>
              </a:rPr>
              <a:t>amet</a:t>
            </a:r>
            <a:r>
              <a:rPr lang="en-US" dirty="0">
                <a:solidFill>
                  <a:schemeClr val="tx2"/>
                </a:solidFill>
                <a:latin typeface="Arial" panose="020B0604020202020204" pitchFamily="34" charset="0"/>
              </a:rPr>
              <a:t>, cons </a:t>
            </a:r>
            <a:r>
              <a:rPr lang="en-US" dirty="0" err="1">
                <a:solidFill>
                  <a:schemeClr val="tx2"/>
                </a:solidFill>
                <a:latin typeface="Arial" panose="020B0604020202020204" pitchFamily="34" charset="0"/>
              </a:rPr>
              <a:t>ectetur</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adipiscing</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elit</a:t>
            </a:r>
            <a:r>
              <a:rPr lang="en-US" dirty="0">
                <a:solidFill>
                  <a:schemeClr val="tx2"/>
                </a:solidFill>
                <a:latin typeface="Arial" panose="020B0604020202020204" pitchFamily="34" charset="0"/>
              </a:rPr>
              <a:t>, sed do </a:t>
            </a:r>
            <a:r>
              <a:rPr lang="en-US" dirty="0" err="1">
                <a:solidFill>
                  <a:schemeClr val="tx2"/>
                </a:solidFill>
                <a:latin typeface="Arial" panose="020B0604020202020204" pitchFamily="34" charset="0"/>
              </a:rPr>
              <a:t>eius</a:t>
            </a:r>
            <a:r>
              <a:rPr lang="en-US" dirty="0">
                <a:solidFill>
                  <a:schemeClr val="tx2"/>
                </a:solidFill>
                <a:latin typeface="Arial" panose="020B0604020202020204" pitchFamily="34" charset="0"/>
              </a:rPr>
              <a:t> mod </a:t>
            </a:r>
            <a:r>
              <a:rPr lang="en-US" dirty="0" err="1">
                <a:solidFill>
                  <a:schemeClr val="tx2"/>
                </a:solidFill>
                <a:latin typeface="Arial" panose="020B0604020202020204" pitchFamily="34" charset="0"/>
              </a:rPr>
              <a:t>tempor</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incididunt</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ut</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labore</a:t>
            </a:r>
            <a:r>
              <a:rPr lang="en-US" dirty="0">
                <a:solidFill>
                  <a:schemeClr val="tx2"/>
                </a:solidFill>
                <a:latin typeface="Arial" panose="020B0604020202020204" pitchFamily="34" charset="0"/>
              </a:rPr>
              <a:t> et dolore magna </a:t>
            </a:r>
            <a:r>
              <a:rPr lang="en-US" dirty="0" err="1">
                <a:solidFill>
                  <a:schemeClr val="tx2"/>
                </a:solidFill>
                <a:latin typeface="Arial" panose="020B0604020202020204" pitchFamily="34" charset="0"/>
              </a:rPr>
              <a:t>aliqua</a:t>
            </a:r>
            <a:r>
              <a:rPr lang="en-US" dirty="0">
                <a:solidFill>
                  <a:schemeClr val="tx2"/>
                </a:solidFill>
                <a:latin typeface="Arial" panose="020B0604020202020204" pitchFamily="34" charset="0"/>
              </a:rPr>
              <a:t>. </a:t>
            </a:r>
          </a:p>
          <a:p>
            <a:pPr>
              <a:lnSpc>
                <a:spcPct val="130000"/>
              </a:lnSpc>
              <a:spcBef>
                <a:spcPts val="600"/>
              </a:spcBef>
              <a:buClr>
                <a:schemeClr val="accent1"/>
              </a:buClr>
            </a:pPr>
            <a:r>
              <a:rPr lang="en-US" dirty="0">
                <a:solidFill>
                  <a:schemeClr val="tx2"/>
                </a:solidFill>
                <a:latin typeface="Arial" panose="020B0604020202020204" pitchFamily="34" charset="0"/>
              </a:rPr>
              <a:t>Ut </a:t>
            </a:r>
            <a:r>
              <a:rPr lang="en-US" dirty="0" err="1">
                <a:solidFill>
                  <a:schemeClr val="tx2"/>
                </a:solidFill>
                <a:latin typeface="Arial" panose="020B0604020202020204" pitchFamily="34" charset="0"/>
              </a:rPr>
              <a:t>enim</a:t>
            </a:r>
            <a:r>
              <a:rPr lang="en-US" dirty="0">
                <a:solidFill>
                  <a:schemeClr val="tx2"/>
                </a:solidFill>
                <a:latin typeface="Arial" panose="020B0604020202020204" pitchFamily="34" charset="0"/>
              </a:rPr>
              <a:t> ad minim </a:t>
            </a:r>
            <a:r>
              <a:rPr lang="en-US" dirty="0" err="1">
                <a:solidFill>
                  <a:schemeClr val="tx2"/>
                </a:solidFill>
                <a:latin typeface="Arial" panose="020B0604020202020204" pitchFamily="34" charset="0"/>
              </a:rPr>
              <a:t>veniam</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quis</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nos</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trud</a:t>
            </a:r>
            <a:r>
              <a:rPr lang="en-US" dirty="0">
                <a:solidFill>
                  <a:schemeClr val="tx2"/>
                </a:solidFill>
                <a:latin typeface="Arial" panose="020B0604020202020204" pitchFamily="34" charset="0"/>
              </a:rPr>
              <a:t> exercitation </a:t>
            </a:r>
            <a:r>
              <a:rPr lang="en-US" dirty="0" err="1">
                <a:solidFill>
                  <a:schemeClr val="tx2"/>
                </a:solidFill>
                <a:latin typeface="Arial" panose="020B0604020202020204" pitchFamily="34" charset="0"/>
              </a:rPr>
              <a:t>ullamco</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laboris</a:t>
            </a:r>
            <a:r>
              <a:rPr lang="en-US" dirty="0">
                <a:solidFill>
                  <a:schemeClr val="tx2"/>
                </a:solidFill>
                <a:latin typeface="Arial" panose="020B0604020202020204" pitchFamily="34" charset="0"/>
              </a:rPr>
              <a:t> nisi </a:t>
            </a:r>
            <a:r>
              <a:rPr lang="en-US" dirty="0" err="1">
                <a:solidFill>
                  <a:schemeClr val="tx2"/>
                </a:solidFill>
                <a:latin typeface="Arial" panose="020B0604020202020204" pitchFamily="34" charset="0"/>
              </a:rPr>
              <a:t>ut</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aliquip</a:t>
            </a:r>
            <a:r>
              <a:rPr lang="en-US" dirty="0">
                <a:solidFill>
                  <a:schemeClr val="tx2"/>
                </a:solidFill>
                <a:latin typeface="Arial" panose="020B0604020202020204" pitchFamily="34" charset="0"/>
              </a:rPr>
              <a:t> ex </a:t>
            </a:r>
            <a:r>
              <a:rPr lang="en-US" dirty="0" err="1">
                <a:solidFill>
                  <a:schemeClr val="tx2"/>
                </a:solidFill>
                <a:latin typeface="Arial" panose="020B0604020202020204" pitchFamily="34" charset="0"/>
              </a:rPr>
              <a:t>ea</a:t>
            </a:r>
            <a:r>
              <a:rPr lang="en-US" dirty="0">
                <a:solidFill>
                  <a:schemeClr val="tx2"/>
                </a:solidFill>
                <a:latin typeface="Arial" panose="020B0604020202020204" pitchFamily="34" charset="0"/>
              </a:rPr>
              <a:t> </a:t>
            </a:r>
            <a:r>
              <a:rPr lang="en-US" dirty="0" err="1">
                <a:solidFill>
                  <a:schemeClr val="tx2"/>
                </a:solidFill>
                <a:latin typeface="Arial" panose="020B0604020202020204" pitchFamily="34" charset="0"/>
              </a:rPr>
              <a:t>commodo</a:t>
            </a:r>
            <a:r>
              <a:rPr lang="en-US" dirty="0">
                <a:solidFill>
                  <a:schemeClr val="tx2"/>
                </a:solidFill>
                <a:latin typeface="Arial" panose="020B0604020202020204" pitchFamily="34" charset="0"/>
              </a:rPr>
              <a:t> cons.</a:t>
            </a:r>
          </a:p>
        </p:txBody>
      </p:sp>
    </p:spTree>
    <p:extLst>
      <p:ext uri="{BB962C8B-B14F-4D97-AF65-F5344CB8AC3E}">
        <p14:creationId xmlns:p14="http://schemas.microsoft.com/office/powerpoint/2010/main" val="131527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DDD0B2C-1C30-2542-94C6-99E03D0B5AE4}"/>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8" name="Title 1">
            <a:extLst>
              <a:ext uri="{FF2B5EF4-FFF2-40B4-BE49-F238E27FC236}">
                <a16:creationId xmlns:a16="http://schemas.microsoft.com/office/drawing/2014/main" id="{0AD8314A-E318-5541-836D-F75C9031CC69}"/>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9" name="Text Placeholder 3">
            <a:extLst>
              <a:ext uri="{FF2B5EF4-FFF2-40B4-BE49-F238E27FC236}">
                <a16:creationId xmlns:a16="http://schemas.microsoft.com/office/drawing/2014/main" id="{9068CBCF-D856-974D-A9E9-82BF4A155893}"/>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229810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DDD0B2C-1C30-2542-94C6-99E03D0B5AE4}"/>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9" name="Text Placeholder 3">
            <a:extLst>
              <a:ext uri="{FF2B5EF4-FFF2-40B4-BE49-F238E27FC236}">
                <a16:creationId xmlns:a16="http://schemas.microsoft.com/office/drawing/2014/main" id="{9068CBCF-D856-974D-A9E9-82BF4A155893}"/>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
        <p:nvSpPr>
          <p:cNvPr id="5" name="Title 1">
            <a:extLst>
              <a:ext uri="{FF2B5EF4-FFF2-40B4-BE49-F238E27FC236}">
                <a16:creationId xmlns:a16="http://schemas.microsoft.com/office/drawing/2014/main" id="{37946C6D-CFD7-2345-9D5B-8AFF6E1EAB6A}"/>
              </a:ext>
            </a:extLst>
          </p:cNvPr>
          <p:cNvSpPr txBox="1">
            <a:spLocks/>
          </p:cNvSpPr>
          <p:nvPr userDrawn="1"/>
        </p:nvSpPr>
        <p:spPr>
          <a:xfrm>
            <a:off x="995903" y="4383156"/>
            <a:ext cx="4867275" cy="100965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a:lstStyle>
          <a:p>
            <a:endParaRPr lang="en-US" dirty="0"/>
          </a:p>
        </p:txBody>
      </p:sp>
      <p:sp>
        <p:nvSpPr>
          <p:cNvPr id="7" name="Title 1">
            <a:extLst>
              <a:ext uri="{FF2B5EF4-FFF2-40B4-BE49-F238E27FC236}">
                <a16:creationId xmlns:a16="http://schemas.microsoft.com/office/drawing/2014/main" id="{592547E2-5020-3046-90CC-BB31E473B873}"/>
              </a:ext>
            </a:extLst>
          </p:cNvPr>
          <p:cNvSpPr txBox="1">
            <a:spLocks/>
          </p:cNvSpPr>
          <p:nvPr userDrawn="1"/>
        </p:nvSpPr>
        <p:spPr>
          <a:xfrm>
            <a:off x="995903" y="3794760"/>
            <a:ext cx="4867275" cy="100965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a:lstStyle>
          <a:p>
            <a:r>
              <a:rPr lang="en-US" sz="2000" dirty="0"/>
              <a:t>- Click to add by line</a:t>
            </a:r>
          </a:p>
        </p:txBody>
      </p:sp>
      <p:sp>
        <p:nvSpPr>
          <p:cNvPr id="11" name="Title 1">
            <a:extLst>
              <a:ext uri="{FF2B5EF4-FFF2-40B4-BE49-F238E27FC236}">
                <a16:creationId xmlns:a16="http://schemas.microsoft.com/office/drawing/2014/main" id="{1F17EC4E-099A-C647-8ADC-2EFC94542B9A}"/>
              </a:ext>
            </a:extLst>
          </p:cNvPr>
          <p:cNvSpPr>
            <a:spLocks noGrp="1"/>
          </p:cNvSpPr>
          <p:nvPr>
            <p:ph type="ctrTitle" hasCustomPrompt="1"/>
          </p:nvPr>
        </p:nvSpPr>
        <p:spPr>
          <a:xfrm>
            <a:off x="995903" y="1659915"/>
            <a:ext cx="6693008" cy="1009651"/>
          </a:xfrm>
        </p:spPr>
        <p:txBody>
          <a:bodyPr lIns="0" tIns="0" rIns="0" bIns="0" anchor="t" anchorCtr="0">
            <a:normAutofit/>
          </a:bodyPr>
          <a:lstStyle>
            <a:lvl1pPr algn="l">
              <a:defRPr sz="3200" b="1" i="0">
                <a:latin typeface="Arial" panose="020B0604020202020204" pitchFamily="34" charset="0"/>
              </a:defRPr>
            </a:lvl1pPr>
          </a:lstStyle>
          <a:p>
            <a:r>
              <a:rPr lang="en-US" dirty="0"/>
              <a:t>“Click to add quote. This is a quote without an image.”</a:t>
            </a:r>
          </a:p>
        </p:txBody>
      </p:sp>
    </p:spTree>
    <p:extLst>
      <p:ext uri="{BB962C8B-B14F-4D97-AF65-F5344CB8AC3E}">
        <p14:creationId xmlns:p14="http://schemas.microsoft.com/office/powerpoint/2010/main" val="237943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DDD0B2C-1C30-2542-94C6-99E03D0B5AE4}"/>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8" name="Title 1">
            <a:extLst>
              <a:ext uri="{FF2B5EF4-FFF2-40B4-BE49-F238E27FC236}">
                <a16:creationId xmlns:a16="http://schemas.microsoft.com/office/drawing/2014/main" id="{0AD8314A-E318-5541-836D-F75C9031CC69}"/>
              </a:ext>
            </a:extLst>
          </p:cNvPr>
          <p:cNvSpPr>
            <a:spLocks noGrp="1"/>
          </p:cNvSpPr>
          <p:nvPr>
            <p:ph type="ctrTitle" hasCustomPrompt="1"/>
          </p:nvPr>
        </p:nvSpPr>
        <p:spPr>
          <a:xfrm>
            <a:off x="995903" y="1659916"/>
            <a:ext cx="6693008" cy="1009651"/>
          </a:xfrm>
        </p:spPr>
        <p:txBody>
          <a:bodyPr lIns="0" tIns="0" rIns="0" bIns="0" anchor="t" anchorCtr="0">
            <a:normAutofit/>
          </a:bodyPr>
          <a:lstStyle>
            <a:lvl1pPr algn="l">
              <a:defRPr sz="3200" b="1" i="0">
                <a:latin typeface="Arial" panose="020B0604020202020204" pitchFamily="34" charset="0"/>
              </a:defRPr>
            </a:lvl1pPr>
          </a:lstStyle>
          <a:p>
            <a:r>
              <a:rPr lang="en-US" dirty="0"/>
              <a:t>“Click to add quote. This is a quote with an image.”</a:t>
            </a:r>
          </a:p>
        </p:txBody>
      </p:sp>
      <p:sp>
        <p:nvSpPr>
          <p:cNvPr id="9" name="Text Placeholder 3">
            <a:extLst>
              <a:ext uri="{FF2B5EF4-FFF2-40B4-BE49-F238E27FC236}">
                <a16:creationId xmlns:a16="http://schemas.microsoft.com/office/drawing/2014/main" id="{9068CBCF-D856-974D-A9E9-82BF4A155893}"/>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
        <p:nvSpPr>
          <p:cNvPr id="5" name="Title 1">
            <a:extLst>
              <a:ext uri="{FF2B5EF4-FFF2-40B4-BE49-F238E27FC236}">
                <a16:creationId xmlns:a16="http://schemas.microsoft.com/office/drawing/2014/main" id="{37946C6D-CFD7-2345-9D5B-8AFF6E1EAB6A}"/>
              </a:ext>
            </a:extLst>
          </p:cNvPr>
          <p:cNvSpPr txBox="1">
            <a:spLocks/>
          </p:cNvSpPr>
          <p:nvPr userDrawn="1"/>
        </p:nvSpPr>
        <p:spPr>
          <a:xfrm>
            <a:off x="995903" y="4383156"/>
            <a:ext cx="4867275" cy="100965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a:lstStyle>
          <a:p>
            <a:endParaRPr lang="en-US" dirty="0"/>
          </a:p>
        </p:txBody>
      </p:sp>
      <p:sp>
        <p:nvSpPr>
          <p:cNvPr id="7" name="Title 1">
            <a:extLst>
              <a:ext uri="{FF2B5EF4-FFF2-40B4-BE49-F238E27FC236}">
                <a16:creationId xmlns:a16="http://schemas.microsoft.com/office/drawing/2014/main" id="{592547E2-5020-3046-90CC-BB31E473B873}"/>
              </a:ext>
            </a:extLst>
          </p:cNvPr>
          <p:cNvSpPr txBox="1">
            <a:spLocks/>
          </p:cNvSpPr>
          <p:nvPr userDrawn="1"/>
        </p:nvSpPr>
        <p:spPr>
          <a:xfrm>
            <a:off x="2179113" y="4246606"/>
            <a:ext cx="4867275" cy="40490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a:lstStyle>
          <a:p>
            <a:r>
              <a:rPr lang="en-US" sz="2000" dirty="0"/>
              <a:t>- Click to add by line</a:t>
            </a:r>
          </a:p>
        </p:txBody>
      </p:sp>
      <p:sp>
        <p:nvSpPr>
          <p:cNvPr id="3" name="Picture Placeholder 2">
            <a:extLst>
              <a:ext uri="{FF2B5EF4-FFF2-40B4-BE49-F238E27FC236}">
                <a16:creationId xmlns:a16="http://schemas.microsoft.com/office/drawing/2014/main" id="{4A943DFF-6D44-B740-9169-EB329BC7B032}"/>
              </a:ext>
            </a:extLst>
          </p:cNvPr>
          <p:cNvSpPr>
            <a:spLocks noGrp="1"/>
          </p:cNvSpPr>
          <p:nvPr>
            <p:ph type="pic" sz="quarter" idx="15"/>
          </p:nvPr>
        </p:nvSpPr>
        <p:spPr>
          <a:xfrm>
            <a:off x="1081088" y="3990975"/>
            <a:ext cx="896937" cy="896938"/>
          </a:xfrm>
          <a:prstGeom prst="ellipse">
            <a:avLst/>
          </a:prstGeom>
          <a:solidFill>
            <a:schemeClr val="bg1">
              <a:lumMod val="75000"/>
            </a:schemeClr>
          </a:solidFill>
        </p:spPr>
        <p:txBody>
          <a:bodyPr>
            <a:normAutofit/>
          </a:bodyPr>
          <a:lstStyle>
            <a:lvl1pPr marL="0" indent="0">
              <a:buNone/>
              <a:defRPr sz="1000"/>
            </a:lvl1pPr>
          </a:lstStyle>
          <a:p>
            <a:endParaRPr lang="en-US"/>
          </a:p>
        </p:txBody>
      </p:sp>
    </p:spTree>
    <p:extLst>
      <p:ext uri="{BB962C8B-B14F-4D97-AF65-F5344CB8AC3E}">
        <p14:creationId xmlns:p14="http://schemas.microsoft.com/office/powerpoint/2010/main" val="741537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801FBBF-325C-9043-8F87-EE0FF7A4C44F}"/>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8" name="Title 1">
            <a:extLst>
              <a:ext uri="{FF2B5EF4-FFF2-40B4-BE49-F238E27FC236}">
                <a16:creationId xmlns:a16="http://schemas.microsoft.com/office/drawing/2014/main" id="{8D02556B-6F18-EF45-A6FF-6109013CFC8A}"/>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9" name="Text Placeholder 3">
            <a:extLst>
              <a:ext uri="{FF2B5EF4-FFF2-40B4-BE49-F238E27FC236}">
                <a16:creationId xmlns:a16="http://schemas.microsoft.com/office/drawing/2014/main" id="{3A7FDDF7-67F6-A040-8653-88FE84571E0B}"/>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3113919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6572F96A-2862-46A5-AE87-23AE62956463}"/>
              </a:ext>
            </a:extLst>
          </p:cNvPr>
          <p:cNvSpPr>
            <a:spLocks noGrp="1"/>
          </p:cNvSpPr>
          <p:nvPr>
            <p:ph type="pic" sz="quarter" idx="13" hasCustomPrompt="1"/>
          </p:nvPr>
        </p:nvSpPr>
        <p:spPr>
          <a:xfrm>
            <a:off x="5852160" y="1173957"/>
            <a:ext cx="6080760" cy="4510086"/>
          </a:xfrm>
          <a:prstGeom prst="roundRect">
            <a:avLst>
              <a:gd name="adj" fmla="val 3334"/>
            </a:avLst>
          </a:prstGeom>
          <a:solidFill>
            <a:schemeClr val="tx2">
              <a:lumMod val="10000"/>
              <a:lumOff val="90000"/>
            </a:schemeClr>
          </a:solidFill>
        </p:spPr>
        <p:txBody>
          <a:bodyPr lIns="0" tIns="0" rIns="0" bIns="0" anchor="ctr" anchorCtr="0"/>
          <a:lstStyle>
            <a:lvl1pPr algn="ctr">
              <a:defRPr/>
            </a:lvl1pPr>
          </a:lstStyle>
          <a:p>
            <a:r>
              <a:rPr lang="en-US" dirty="0"/>
              <a:t>Add map or image</a:t>
            </a:r>
          </a:p>
        </p:txBody>
      </p:sp>
      <p:sp>
        <p:nvSpPr>
          <p:cNvPr id="8" name="Slide Number Placeholder 5">
            <a:extLst>
              <a:ext uri="{FF2B5EF4-FFF2-40B4-BE49-F238E27FC236}">
                <a16:creationId xmlns:a16="http://schemas.microsoft.com/office/drawing/2014/main" id="{4FA48153-3715-0943-92C3-56459D4746DC}"/>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9" name="Title 1">
            <a:extLst>
              <a:ext uri="{FF2B5EF4-FFF2-40B4-BE49-F238E27FC236}">
                <a16:creationId xmlns:a16="http://schemas.microsoft.com/office/drawing/2014/main" id="{CCDC6353-3481-E545-98B8-A001CA3C78A4}"/>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10" name="Text Placeholder 3">
            <a:extLst>
              <a:ext uri="{FF2B5EF4-FFF2-40B4-BE49-F238E27FC236}">
                <a16:creationId xmlns:a16="http://schemas.microsoft.com/office/drawing/2014/main" id="{1302093C-AC8A-A74C-AD7F-FD12B8C8EAC9}"/>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3084477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167A8475-2894-4E64-96E7-94C648939E04}"/>
              </a:ext>
            </a:extLst>
          </p:cNvPr>
          <p:cNvSpPr>
            <a:spLocks noGrp="1"/>
          </p:cNvSpPr>
          <p:nvPr>
            <p:ph type="pic" sz="quarter" idx="13"/>
          </p:nvPr>
        </p:nvSpPr>
        <p:spPr>
          <a:xfrm>
            <a:off x="5987562" y="0"/>
            <a:ext cx="6204438" cy="6858000"/>
          </a:xfrm>
          <a:solidFill>
            <a:schemeClr val="tx2">
              <a:lumMod val="10000"/>
              <a:lumOff val="90000"/>
            </a:schemeClr>
          </a:solidFill>
        </p:spPr>
        <p:txBody>
          <a:bodyPr lIns="0" tIns="0" rIns="0" bIns="0" anchor="ctr" anchorCtr="0"/>
          <a:lstStyle>
            <a:lvl1pPr algn="ctr">
              <a:defRPr/>
            </a:lvl1pPr>
          </a:lstStyle>
          <a:p>
            <a:endParaRPr lang="en-US"/>
          </a:p>
        </p:txBody>
      </p:sp>
      <p:sp>
        <p:nvSpPr>
          <p:cNvPr id="8" name="Slide Number Placeholder 5">
            <a:extLst>
              <a:ext uri="{FF2B5EF4-FFF2-40B4-BE49-F238E27FC236}">
                <a16:creationId xmlns:a16="http://schemas.microsoft.com/office/drawing/2014/main" id="{123A9B42-DD85-5E4C-99FA-86A912E4FC84}"/>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9" name="Title 1">
            <a:extLst>
              <a:ext uri="{FF2B5EF4-FFF2-40B4-BE49-F238E27FC236}">
                <a16:creationId xmlns:a16="http://schemas.microsoft.com/office/drawing/2014/main" id="{89E334CC-D1CE-7241-86FF-5B9C90544910}"/>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10" name="Text Placeholder 3">
            <a:extLst>
              <a:ext uri="{FF2B5EF4-FFF2-40B4-BE49-F238E27FC236}">
                <a16:creationId xmlns:a16="http://schemas.microsoft.com/office/drawing/2014/main" id="{3E27BF99-E653-B945-AD60-4F1533572337}"/>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2233046265"/>
      </p:ext>
    </p:extLst>
  </p:cSld>
  <p:clrMapOvr>
    <a:masterClrMapping/>
  </p:clrMapOvr>
  <p:extLst>
    <p:ext uri="{DCECCB84-F9BA-43D5-87BE-67443E8EF086}">
      <p15:sldGuideLst xmlns:p15="http://schemas.microsoft.com/office/powerpoint/2012/main">
        <p15:guide id="1" pos="62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0455F74-8769-B241-8ACE-00275C29C2EE}"/>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8" name="Text Placeholder 3">
            <a:extLst>
              <a:ext uri="{FF2B5EF4-FFF2-40B4-BE49-F238E27FC236}">
                <a16:creationId xmlns:a16="http://schemas.microsoft.com/office/drawing/2014/main" id="{C9735EB6-BA44-484D-BF55-C609E22B7739}"/>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4075796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F90F71E-BCB9-C245-BF34-DDD29554D5A6}"/>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Tree>
    <p:extLst>
      <p:ext uri="{BB962C8B-B14F-4D97-AF65-F5344CB8AC3E}">
        <p14:creationId xmlns:p14="http://schemas.microsoft.com/office/powerpoint/2010/main" val="3830343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44D22B-74E3-E94D-A082-4653B51521E4}"/>
              </a:ext>
            </a:extLst>
          </p:cNvPr>
          <p:cNvPicPr>
            <a:picLocks/>
          </p:cNvPicPr>
          <p:nvPr userDrawn="1"/>
        </p:nvPicPr>
        <p:blipFill>
          <a:blip r:embed="rId2"/>
          <a:stretch>
            <a:fillRect/>
          </a:stretch>
        </p:blipFill>
        <p:spPr>
          <a:xfrm>
            <a:off x="8486775" y="0"/>
            <a:ext cx="3705225" cy="6858000"/>
          </a:xfrm>
          <a:prstGeom prst="rect">
            <a:avLst/>
          </a:prstGeom>
        </p:spPr>
      </p:pic>
      <p:sp>
        <p:nvSpPr>
          <p:cNvPr id="7" name="Picture Placeholder 3">
            <a:extLst>
              <a:ext uri="{FF2B5EF4-FFF2-40B4-BE49-F238E27FC236}">
                <a16:creationId xmlns:a16="http://schemas.microsoft.com/office/drawing/2014/main" id="{7719D1A4-ECE8-404F-8753-8DF5104F504E}"/>
              </a:ext>
            </a:extLst>
          </p:cNvPr>
          <p:cNvSpPr>
            <a:spLocks noGrp="1"/>
          </p:cNvSpPr>
          <p:nvPr>
            <p:ph type="pic" sz="quarter" idx="13"/>
          </p:nvPr>
        </p:nvSpPr>
        <p:spPr>
          <a:xfrm>
            <a:off x="8486775" y="0"/>
            <a:ext cx="3705225" cy="6858000"/>
          </a:xfrm>
          <a:solidFill>
            <a:schemeClr val="tx2">
              <a:lumMod val="10000"/>
              <a:lumOff val="90000"/>
            </a:schemeClr>
          </a:solidFill>
        </p:spPr>
        <p:txBody>
          <a:bodyPr lIns="0" tIns="0" rIns="0" bIns="0" anchor="ctr" anchorCtr="0"/>
          <a:lstStyle>
            <a:lvl1pPr algn="ctr">
              <a:defRPr/>
            </a:lvl1pPr>
          </a:lstStyle>
          <a:p>
            <a:endParaRPr lang="en-US"/>
          </a:p>
        </p:txBody>
      </p:sp>
      <p:sp>
        <p:nvSpPr>
          <p:cNvPr id="10" name="Slide Number Placeholder 5">
            <a:extLst>
              <a:ext uri="{FF2B5EF4-FFF2-40B4-BE49-F238E27FC236}">
                <a16:creationId xmlns:a16="http://schemas.microsoft.com/office/drawing/2014/main" id="{7C76859F-C98E-544C-8A9B-F6C527BFEF55}"/>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11" name="Title 1">
            <a:extLst>
              <a:ext uri="{FF2B5EF4-FFF2-40B4-BE49-F238E27FC236}">
                <a16:creationId xmlns:a16="http://schemas.microsoft.com/office/drawing/2014/main" id="{7CBEAEFD-68E5-1B42-8B6E-8DAA74701BBE}"/>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12" name="Text Placeholder 3">
            <a:extLst>
              <a:ext uri="{FF2B5EF4-FFF2-40B4-BE49-F238E27FC236}">
                <a16:creationId xmlns:a16="http://schemas.microsoft.com/office/drawing/2014/main" id="{786DBCFF-8F33-A544-A2E9-CDCA13B42520}"/>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261395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6325-2E3D-464B-9D52-8E41FA67466F}"/>
              </a:ext>
            </a:extLst>
          </p:cNvPr>
          <p:cNvSpPr>
            <a:spLocks noGrp="1"/>
          </p:cNvSpPr>
          <p:nvPr>
            <p:ph type="title"/>
          </p:nvPr>
        </p:nvSpPr>
        <p:spPr>
          <a:xfrm>
            <a:off x="1035312" y="1709738"/>
            <a:ext cx="10312138" cy="2613025"/>
          </a:xfrm>
        </p:spPr>
        <p:txBody>
          <a:bodyPr anchor="b">
            <a:noAutofit/>
          </a:bodyPr>
          <a:lstStyle>
            <a:lvl1pPr>
              <a:defRPr sz="4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D8A509-8F82-1746-A6E9-B9D06F74A04D}"/>
              </a:ext>
            </a:extLst>
          </p:cNvPr>
          <p:cNvSpPr>
            <a:spLocks noGrp="1"/>
          </p:cNvSpPr>
          <p:nvPr>
            <p:ph type="body" idx="1"/>
          </p:nvPr>
        </p:nvSpPr>
        <p:spPr>
          <a:xfrm>
            <a:off x="1035312" y="4445880"/>
            <a:ext cx="10312138" cy="1500187"/>
          </a:xfrm>
        </p:spPr>
        <p:txBody>
          <a:bodyPr>
            <a:noAutofit/>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32958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2189A7-E076-2543-8E87-975332A01EE8}"/>
              </a:ext>
            </a:extLst>
          </p:cNvPr>
          <p:cNvPicPr>
            <a:picLocks/>
          </p:cNvPicPr>
          <p:nvPr userDrawn="1"/>
        </p:nvPicPr>
        <p:blipFill>
          <a:blip r:embed="rId2"/>
          <a:stretch>
            <a:fillRect/>
          </a:stretch>
        </p:blipFill>
        <p:spPr>
          <a:xfrm>
            <a:off x="6095998" y="-1"/>
            <a:ext cx="6096000" cy="6857999"/>
          </a:xfrm>
          <a:prstGeom prst="rect">
            <a:avLst/>
          </a:prstGeom>
        </p:spPr>
      </p:pic>
      <p:sp>
        <p:nvSpPr>
          <p:cNvPr id="4" name="Picture Placeholder 3">
            <a:extLst>
              <a:ext uri="{FF2B5EF4-FFF2-40B4-BE49-F238E27FC236}">
                <a16:creationId xmlns:a16="http://schemas.microsoft.com/office/drawing/2014/main" id="{5441D12E-B1C2-469E-9B92-BAAE0DA4EFFC}"/>
              </a:ext>
            </a:extLst>
          </p:cNvPr>
          <p:cNvSpPr>
            <a:spLocks noGrp="1"/>
          </p:cNvSpPr>
          <p:nvPr>
            <p:ph type="pic" sz="quarter" idx="13" hasCustomPrompt="1"/>
          </p:nvPr>
        </p:nvSpPr>
        <p:spPr>
          <a:xfrm>
            <a:off x="6096000" y="-3"/>
            <a:ext cx="6096000" cy="3428999"/>
          </a:xfrm>
          <a:solidFill>
            <a:schemeClr val="tx2">
              <a:lumMod val="10000"/>
              <a:lumOff val="90000"/>
            </a:schemeClr>
          </a:solidFill>
        </p:spPr>
        <p:txBody>
          <a:bodyPr lIns="0" tIns="0" rIns="0" bIns="0" anchor="ctr" anchorCtr="0"/>
          <a:lstStyle>
            <a:lvl1pPr marL="0" indent="0" algn="ctr">
              <a:buNone/>
              <a:defRPr/>
            </a:lvl1pPr>
          </a:lstStyle>
          <a:p>
            <a:r>
              <a:rPr lang="en-US" dirty="0"/>
              <a:t>Infographic or Map</a:t>
            </a:r>
          </a:p>
        </p:txBody>
      </p:sp>
      <p:sp>
        <p:nvSpPr>
          <p:cNvPr id="8" name="Picture Placeholder 3">
            <a:extLst>
              <a:ext uri="{FF2B5EF4-FFF2-40B4-BE49-F238E27FC236}">
                <a16:creationId xmlns:a16="http://schemas.microsoft.com/office/drawing/2014/main" id="{16EE8A58-3943-4CE2-BB61-2447BA6FC2A7}"/>
              </a:ext>
            </a:extLst>
          </p:cNvPr>
          <p:cNvSpPr>
            <a:spLocks noGrp="1"/>
          </p:cNvSpPr>
          <p:nvPr>
            <p:ph type="pic" sz="quarter" idx="14" hasCustomPrompt="1"/>
          </p:nvPr>
        </p:nvSpPr>
        <p:spPr>
          <a:xfrm>
            <a:off x="6096000" y="3429001"/>
            <a:ext cx="6096000" cy="3428999"/>
          </a:xfrm>
          <a:solidFill>
            <a:schemeClr val="tx2">
              <a:lumMod val="25000"/>
              <a:lumOff val="75000"/>
            </a:schemeClr>
          </a:solidFill>
        </p:spPr>
        <p:txBody>
          <a:bodyPr lIns="0" tIns="0" rIns="0" bIns="0" anchor="ctr" anchorCtr="0"/>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Infographic or Map</a:t>
            </a:r>
          </a:p>
        </p:txBody>
      </p:sp>
      <p:sp>
        <p:nvSpPr>
          <p:cNvPr id="11" name="Slide Number Placeholder 5">
            <a:extLst>
              <a:ext uri="{FF2B5EF4-FFF2-40B4-BE49-F238E27FC236}">
                <a16:creationId xmlns:a16="http://schemas.microsoft.com/office/drawing/2014/main" id="{1CC11447-7BA9-6141-8242-8A8A14B3416D}"/>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12" name="Title 1">
            <a:extLst>
              <a:ext uri="{FF2B5EF4-FFF2-40B4-BE49-F238E27FC236}">
                <a16:creationId xmlns:a16="http://schemas.microsoft.com/office/drawing/2014/main" id="{A9CEE4E2-C5E7-534B-A516-363900A4850E}"/>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13" name="Text Placeholder 3">
            <a:extLst>
              <a:ext uri="{FF2B5EF4-FFF2-40B4-BE49-F238E27FC236}">
                <a16:creationId xmlns:a16="http://schemas.microsoft.com/office/drawing/2014/main" id="{60FF6492-48EA-E546-A223-87AA6C78CE61}"/>
              </a:ext>
            </a:extLst>
          </p:cNvPr>
          <p:cNvSpPr>
            <a:spLocks noGrp="1"/>
          </p:cNvSpPr>
          <p:nvPr>
            <p:ph type="body" sz="quarter" idx="15"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3048937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2074FC5-3025-432E-9921-4735A833FBFB}"/>
              </a:ext>
            </a:extLst>
          </p:cNvPr>
          <p:cNvGrpSpPr/>
          <p:nvPr userDrawn="1"/>
        </p:nvGrpSpPr>
        <p:grpSpPr>
          <a:xfrm>
            <a:off x="4495800" y="1173957"/>
            <a:ext cx="8297589" cy="4871855"/>
            <a:chOff x="1115199" y="504567"/>
            <a:chExt cx="9961602" cy="5848865"/>
          </a:xfrm>
        </p:grpSpPr>
        <p:pic>
          <p:nvPicPr>
            <p:cNvPr id="7" name="Picture 6">
              <a:extLst>
                <a:ext uri="{FF2B5EF4-FFF2-40B4-BE49-F238E27FC236}">
                  <a16:creationId xmlns:a16="http://schemas.microsoft.com/office/drawing/2014/main" id="{54CBDA81-7649-4718-A071-8E6678D79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199" y="504567"/>
              <a:ext cx="9961602" cy="5848865"/>
            </a:xfrm>
            <a:prstGeom prst="rect">
              <a:avLst/>
            </a:prstGeom>
          </p:spPr>
        </p:pic>
        <p:sp>
          <p:nvSpPr>
            <p:cNvPr id="8" name="Rectangle 7">
              <a:extLst>
                <a:ext uri="{FF2B5EF4-FFF2-40B4-BE49-F238E27FC236}">
                  <a16:creationId xmlns:a16="http://schemas.microsoft.com/office/drawing/2014/main" id="{21027C7A-43BF-4EB4-8640-508FF5A6BD44}"/>
                </a:ext>
              </a:extLst>
            </p:cNvPr>
            <p:cNvSpPr/>
            <p:nvPr/>
          </p:nvSpPr>
          <p:spPr>
            <a:xfrm>
              <a:off x="5581650" y="5848348"/>
              <a:ext cx="785813" cy="161925"/>
            </a:xfrm>
            <a:prstGeom prst="rect">
              <a:avLst/>
            </a:prstGeom>
            <a:solidFill>
              <a:srgbClr val="23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9" name="Picture Placeholder 3">
            <a:extLst>
              <a:ext uri="{FF2B5EF4-FFF2-40B4-BE49-F238E27FC236}">
                <a16:creationId xmlns:a16="http://schemas.microsoft.com/office/drawing/2014/main" id="{BF8F8687-DF6A-454A-B51B-7DBD2246AB68}"/>
              </a:ext>
            </a:extLst>
          </p:cNvPr>
          <p:cNvSpPr>
            <a:spLocks noGrp="1"/>
          </p:cNvSpPr>
          <p:nvPr>
            <p:ph type="pic" sz="quarter" idx="13"/>
          </p:nvPr>
        </p:nvSpPr>
        <p:spPr>
          <a:xfrm>
            <a:off x="5521325" y="1480346"/>
            <a:ext cx="6238875" cy="3956843"/>
          </a:xfrm>
          <a:solidFill>
            <a:schemeClr val="tx2">
              <a:lumMod val="10000"/>
              <a:lumOff val="90000"/>
            </a:schemeClr>
          </a:solidFill>
        </p:spPr>
        <p:txBody>
          <a:bodyPr lIns="0" tIns="0" rIns="0" bIns="0" anchor="ctr" anchorCtr="0"/>
          <a:lstStyle>
            <a:lvl1pPr algn="ctr">
              <a:defRPr/>
            </a:lvl1pPr>
          </a:lstStyle>
          <a:p>
            <a:endParaRPr lang="en-US" dirty="0"/>
          </a:p>
        </p:txBody>
      </p:sp>
      <p:sp>
        <p:nvSpPr>
          <p:cNvPr id="11" name="Slide Number Placeholder 5">
            <a:extLst>
              <a:ext uri="{FF2B5EF4-FFF2-40B4-BE49-F238E27FC236}">
                <a16:creationId xmlns:a16="http://schemas.microsoft.com/office/drawing/2014/main" id="{2775ED3F-488A-7C47-A467-42E7F66CE865}"/>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12" name="Title 1">
            <a:extLst>
              <a:ext uri="{FF2B5EF4-FFF2-40B4-BE49-F238E27FC236}">
                <a16:creationId xmlns:a16="http://schemas.microsoft.com/office/drawing/2014/main" id="{CA26B9D9-C9B4-8347-A836-F6D8465B493C}"/>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13" name="Text Placeholder 3">
            <a:extLst>
              <a:ext uri="{FF2B5EF4-FFF2-40B4-BE49-F238E27FC236}">
                <a16:creationId xmlns:a16="http://schemas.microsoft.com/office/drawing/2014/main" id="{9462EFE2-885D-354C-B840-FAC1FBF3DB4E}"/>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7847329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33F6EF7-7A37-412D-8ADD-8A5542380820}"/>
              </a:ext>
            </a:extLst>
          </p:cNvPr>
          <p:cNvSpPr>
            <a:spLocks noGrp="1"/>
          </p:cNvSpPr>
          <p:nvPr>
            <p:ph type="pic" sz="quarter" idx="15"/>
          </p:nvPr>
        </p:nvSpPr>
        <p:spPr>
          <a:xfrm>
            <a:off x="6361757" y="2718208"/>
            <a:ext cx="4180269" cy="2615793"/>
          </a:xfrm>
          <a:prstGeom prst="roundRect">
            <a:avLst>
              <a:gd name="adj" fmla="val 0"/>
            </a:avLst>
          </a:prstGeom>
          <a:solidFill>
            <a:schemeClr val="tx2">
              <a:lumMod val="10000"/>
              <a:lumOff val="90000"/>
            </a:schemeClr>
          </a:solidFill>
        </p:spPr>
        <p:txBody>
          <a:bodyPr anchor="ctr">
            <a:normAutofit/>
          </a:bodyPr>
          <a:lstStyle>
            <a:lvl1pPr algn="ctr">
              <a:defRPr sz="1200"/>
            </a:lvl1pPr>
          </a:lstStyle>
          <a:p>
            <a:endParaRPr lang="en-US" dirty="0"/>
          </a:p>
        </p:txBody>
      </p:sp>
      <p:sp>
        <p:nvSpPr>
          <p:cNvPr id="8" name="Slide Number Placeholder 5">
            <a:extLst>
              <a:ext uri="{FF2B5EF4-FFF2-40B4-BE49-F238E27FC236}">
                <a16:creationId xmlns:a16="http://schemas.microsoft.com/office/drawing/2014/main" id="{35B7BF46-B2A8-8B49-8E9D-74AF8159F8E1}"/>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10" name="Title 1">
            <a:extLst>
              <a:ext uri="{FF2B5EF4-FFF2-40B4-BE49-F238E27FC236}">
                <a16:creationId xmlns:a16="http://schemas.microsoft.com/office/drawing/2014/main" id="{04F8851B-5168-8845-B7D6-B6252396450B}"/>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11" name="Text Placeholder 3">
            <a:extLst>
              <a:ext uri="{FF2B5EF4-FFF2-40B4-BE49-F238E27FC236}">
                <a16:creationId xmlns:a16="http://schemas.microsoft.com/office/drawing/2014/main" id="{69633558-1FBB-5C46-9E3D-B95F402B2581}"/>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3836200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33F6EF7-7A37-412D-8ADD-8A5542380820}"/>
              </a:ext>
            </a:extLst>
          </p:cNvPr>
          <p:cNvSpPr>
            <a:spLocks noGrp="1"/>
          </p:cNvSpPr>
          <p:nvPr>
            <p:ph type="pic" sz="quarter" idx="15"/>
          </p:nvPr>
        </p:nvSpPr>
        <p:spPr>
          <a:xfrm>
            <a:off x="4636393" y="1296063"/>
            <a:ext cx="7282611" cy="4200851"/>
          </a:xfrm>
          <a:prstGeom prst="roundRect">
            <a:avLst>
              <a:gd name="adj" fmla="val 0"/>
            </a:avLst>
          </a:prstGeom>
          <a:solidFill>
            <a:schemeClr val="tx2">
              <a:lumMod val="10000"/>
              <a:lumOff val="90000"/>
            </a:schemeClr>
          </a:solidFill>
        </p:spPr>
        <p:txBody>
          <a:bodyPr anchor="ctr">
            <a:normAutofit/>
          </a:bodyPr>
          <a:lstStyle>
            <a:lvl1pPr algn="ctr">
              <a:defRPr sz="1200"/>
            </a:lvl1pPr>
          </a:lstStyle>
          <a:p>
            <a:endParaRPr lang="en-US" dirty="0"/>
          </a:p>
        </p:txBody>
      </p:sp>
      <p:sp>
        <p:nvSpPr>
          <p:cNvPr id="8" name="Slide Number Placeholder 5">
            <a:extLst>
              <a:ext uri="{FF2B5EF4-FFF2-40B4-BE49-F238E27FC236}">
                <a16:creationId xmlns:a16="http://schemas.microsoft.com/office/drawing/2014/main" id="{35B7BF46-B2A8-8B49-8E9D-74AF8159F8E1}"/>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10" name="Title 1">
            <a:extLst>
              <a:ext uri="{FF2B5EF4-FFF2-40B4-BE49-F238E27FC236}">
                <a16:creationId xmlns:a16="http://schemas.microsoft.com/office/drawing/2014/main" id="{04F8851B-5168-8845-B7D6-B6252396450B}"/>
              </a:ext>
            </a:extLst>
          </p:cNvPr>
          <p:cNvSpPr>
            <a:spLocks noGrp="1"/>
          </p:cNvSpPr>
          <p:nvPr>
            <p:ph type="ctrTitle"/>
          </p:nvPr>
        </p:nvSpPr>
        <p:spPr>
          <a:xfrm>
            <a:off x="995904" y="1600199"/>
            <a:ext cx="3385266"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11" name="Text Placeholder 3">
            <a:extLst>
              <a:ext uri="{FF2B5EF4-FFF2-40B4-BE49-F238E27FC236}">
                <a16:creationId xmlns:a16="http://schemas.microsoft.com/office/drawing/2014/main" id="{69633558-1FBB-5C46-9E3D-B95F402B2581}"/>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1553463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B3C471B1-860E-4A34-9294-B3F1BD5B088B}"/>
              </a:ext>
            </a:extLst>
          </p:cNvPr>
          <p:cNvSpPr>
            <a:spLocks noGrp="1"/>
          </p:cNvSpPr>
          <p:nvPr>
            <p:ph type="pic" sz="quarter" idx="20"/>
          </p:nvPr>
        </p:nvSpPr>
        <p:spPr>
          <a:xfrm>
            <a:off x="5724269" y="1192991"/>
            <a:ext cx="6744821" cy="4494577"/>
          </a:xfrm>
          <a:prstGeom prst="roundRect">
            <a:avLst>
              <a:gd name="adj" fmla="val 4079"/>
            </a:avLst>
          </a:prstGeom>
          <a:solidFill>
            <a:schemeClr val="tx2">
              <a:lumMod val="10000"/>
              <a:lumOff val="90000"/>
            </a:schemeClr>
          </a:solidFill>
        </p:spPr>
        <p:txBody>
          <a:bodyPr anchor="ctr">
            <a:normAutofit/>
          </a:bodyPr>
          <a:lstStyle>
            <a:lvl1pPr algn="ctr">
              <a:defRPr sz="1200"/>
            </a:lvl1pPr>
          </a:lstStyle>
          <a:p>
            <a:endParaRPr lang="en-US"/>
          </a:p>
        </p:txBody>
      </p:sp>
      <p:sp>
        <p:nvSpPr>
          <p:cNvPr id="3" name="Slide Number Placeholder 2">
            <a:extLst>
              <a:ext uri="{FF2B5EF4-FFF2-40B4-BE49-F238E27FC236}">
                <a16:creationId xmlns:a16="http://schemas.microsoft.com/office/drawing/2014/main" id="{083523DB-03FF-4814-9E96-96EF3049E7E3}"/>
              </a:ext>
            </a:extLst>
          </p:cNvPr>
          <p:cNvSpPr>
            <a:spLocks noGrp="1"/>
          </p:cNvSpPr>
          <p:nvPr>
            <p:ph type="sldNum" sz="quarter" idx="10"/>
          </p:nvPr>
        </p:nvSpPr>
        <p:spPr/>
        <p:txBody>
          <a:bodyPr/>
          <a:lstStyle/>
          <a:p>
            <a:fld id="{76524C09-5530-4B24-86D2-C27FFA207EF6}" type="slidenum">
              <a:rPr lang="en-US" smtClean="0"/>
              <a:pPr/>
              <a:t>‹#›</a:t>
            </a:fld>
            <a:endParaRPr lang="en-US" dirty="0"/>
          </a:p>
        </p:txBody>
      </p:sp>
      <p:sp>
        <p:nvSpPr>
          <p:cNvPr id="8" name="Title 1">
            <a:extLst>
              <a:ext uri="{FF2B5EF4-FFF2-40B4-BE49-F238E27FC236}">
                <a16:creationId xmlns:a16="http://schemas.microsoft.com/office/drawing/2014/main" id="{DBF68D90-76D2-0145-9AAA-1C56FE04B340}"/>
              </a:ext>
            </a:extLst>
          </p:cNvPr>
          <p:cNvSpPr>
            <a:spLocks noGrp="1"/>
          </p:cNvSpPr>
          <p:nvPr>
            <p:ph type="ctrTitle"/>
          </p:nvPr>
        </p:nvSpPr>
        <p:spPr>
          <a:xfrm>
            <a:off x="995903" y="1600199"/>
            <a:ext cx="4867275" cy="1009651"/>
          </a:xfrm>
        </p:spPr>
        <p:txBody>
          <a:bodyPr lIns="0" tIns="0" rIns="0" bIns="0" anchor="t" anchorCtr="0">
            <a:normAutofit/>
          </a:bodyPr>
          <a:lstStyle>
            <a:lvl1pPr algn="l">
              <a:defRPr sz="3200" b="1" i="0">
                <a:latin typeface="Arial" panose="020B0604020202020204" pitchFamily="34" charset="0"/>
              </a:defRPr>
            </a:lvl1pPr>
          </a:lstStyle>
          <a:p>
            <a:endParaRPr lang="en-US" dirty="0"/>
          </a:p>
        </p:txBody>
      </p:sp>
      <p:sp>
        <p:nvSpPr>
          <p:cNvPr id="10" name="Text Placeholder 3">
            <a:extLst>
              <a:ext uri="{FF2B5EF4-FFF2-40B4-BE49-F238E27FC236}">
                <a16:creationId xmlns:a16="http://schemas.microsoft.com/office/drawing/2014/main" id="{9A0CB611-AB70-FA41-B101-EB2B151CF07E}"/>
              </a:ext>
            </a:extLst>
          </p:cNvPr>
          <p:cNvSpPr>
            <a:spLocks noGrp="1"/>
          </p:cNvSpPr>
          <p:nvPr>
            <p:ph type="body" sz="quarter" idx="14" hasCustomPrompt="1"/>
          </p:nvPr>
        </p:nvSpPr>
        <p:spPr>
          <a:xfrm>
            <a:off x="995903" y="793956"/>
            <a:ext cx="1346200" cy="298574"/>
          </a:xfrm>
          <a:solidFill>
            <a:schemeClr val="accent1"/>
          </a:solidFill>
          <a:effectLst>
            <a:outerShdw blurRad="381000" dist="38100" dir="5400000" sx="111000" sy="111000" algn="t" rotWithShape="0">
              <a:schemeClr val="accent1">
                <a:alpha val="34000"/>
              </a:schemeClr>
            </a:outerShdw>
          </a:effectLst>
        </p:spPr>
        <p:txBody>
          <a:bodyPr lIns="137160" tIns="73152" bIns="73152">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Title Goes Here</a:t>
            </a:r>
          </a:p>
        </p:txBody>
      </p:sp>
    </p:spTree>
    <p:extLst>
      <p:ext uri="{BB962C8B-B14F-4D97-AF65-F5344CB8AC3E}">
        <p14:creationId xmlns:p14="http://schemas.microsoft.com/office/powerpoint/2010/main" val="417004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513F-223C-D34C-9966-64CFA2B54AC6}"/>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B051E6-B608-A449-82B1-09805905BAED}"/>
              </a:ext>
            </a:extLst>
          </p:cNvPr>
          <p:cNvSpPr>
            <a:spLocks noGrp="1"/>
          </p:cNvSpPr>
          <p:nvPr>
            <p:ph idx="1"/>
          </p:nvPr>
        </p:nvSpPr>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943924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for Lar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513F-223C-D34C-9966-64CFA2B54AC6}"/>
              </a:ext>
            </a:extLst>
          </p:cNvPr>
          <p:cNvSpPr>
            <a:spLocks noGrp="1"/>
          </p:cNvSpPr>
          <p:nvPr>
            <p:ph type="title"/>
          </p:nvPr>
        </p:nvSpPr>
        <p:spPr>
          <a:xfrm>
            <a:off x="1042868" y="681038"/>
            <a:ext cx="10310931" cy="871056"/>
          </a:xfrm>
        </p:spPr>
        <p:txBody>
          <a:bodyPr>
            <a:noAutofit/>
          </a:bodyPr>
          <a:lstStyle>
            <a:lvl1pPr>
              <a:defRPr sz="32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B051E6-B608-A449-82B1-09805905BAED}"/>
              </a:ext>
            </a:extLst>
          </p:cNvPr>
          <p:cNvSpPr>
            <a:spLocks noGrp="1"/>
          </p:cNvSpPr>
          <p:nvPr>
            <p:ph idx="1"/>
          </p:nvPr>
        </p:nvSpPr>
        <p:spPr>
          <a:xfrm>
            <a:off x="1042868" y="1683521"/>
            <a:ext cx="10310931" cy="4493441"/>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32787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5E45-DE1A-9346-945F-A65E3186BDCF}"/>
              </a:ext>
            </a:extLst>
          </p:cNvPr>
          <p:cNvSpPr>
            <a:spLocks noGrp="1"/>
          </p:cNvSpPr>
          <p:nvPr>
            <p:ph type="title"/>
          </p:nvPr>
        </p:nvSpPr>
        <p:spPr>
          <a:xfrm>
            <a:off x="1042868" y="1162843"/>
            <a:ext cx="10310931" cy="1325563"/>
          </a:xfrm>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820AF6C-FC61-3245-99BF-FB88498C4188}"/>
              </a:ext>
            </a:extLst>
          </p:cNvPr>
          <p:cNvSpPr>
            <a:spLocks noGrp="1"/>
          </p:cNvSpPr>
          <p:nvPr>
            <p:ph sz="half" idx="1"/>
          </p:nvPr>
        </p:nvSpPr>
        <p:spPr>
          <a:xfrm>
            <a:off x="1042866" y="2625122"/>
            <a:ext cx="4976933" cy="3562232"/>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10A3787-E1B9-464B-9830-978AF5CB6A70}"/>
              </a:ext>
            </a:extLst>
          </p:cNvPr>
          <p:cNvSpPr>
            <a:spLocks noGrp="1"/>
          </p:cNvSpPr>
          <p:nvPr>
            <p:ph sz="half" idx="2"/>
          </p:nvPr>
        </p:nvSpPr>
        <p:spPr>
          <a:xfrm>
            <a:off x="6172200" y="2625122"/>
            <a:ext cx="5181600" cy="3562232"/>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52740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888E-4F43-824E-A945-3A4256A2B3B6}"/>
              </a:ext>
            </a:extLst>
          </p:cNvPr>
          <p:cNvSpPr>
            <a:spLocks noGrp="1"/>
          </p:cNvSpPr>
          <p:nvPr>
            <p:ph type="title"/>
          </p:nvPr>
        </p:nvSpPr>
        <p:spPr>
          <a:xfrm>
            <a:off x="1047606" y="1164648"/>
            <a:ext cx="10515600" cy="1325563"/>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5617EC-1F21-6947-976A-795A8DD4A815}"/>
              </a:ext>
            </a:extLst>
          </p:cNvPr>
          <p:cNvSpPr>
            <a:spLocks noGrp="1"/>
          </p:cNvSpPr>
          <p:nvPr>
            <p:ph type="body" idx="1"/>
          </p:nvPr>
        </p:nvSpPr>
        <p:spPr>
          <a:xfrm>
            <a:off x="1047606" y="2530908"/>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5C4ED-8D86-8240-BC01-5243B5E8BB94}"/>
              </a:ext>
            </a:extLst>
          </p:cNvPr>
          <p:cNvSpPr>
            <a:spLocks noGrp="1"/>
          </p:cNvSpPr>
          <p:nvPr>
            <p:ph sz="half" idx="2"/>
          </p:nvPr>
        </p:nvSpPr>
        <p:spPr>
          <a:xfrm>
            <a:off x="1047606" y="3564948"/>
            <a:ext cx="5157787" cy="2752725"/>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65E9A78-CC10-6D4A-A917-EB942D29D471}"/>
              </a:ext>
            </a:extLst>
          </p:cNvPr>
          <p:cNvSpPr>
            <a:spLocks noGrp="1"/>
          </p:cNvSpPr>
          <p:nvPr>
            <p:ph type="body" sz="quarter" idx="3"/>
          </p:nvPr>
        </p:nvSpPr>
        <p:spPr>
          <a:xfrm>
            <a:off x="6380018" y="2530908"/>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FF9B3-8871-DB46-898C-2EA645B32EB4}"/>
              </a:ext>
            </a:extLst>
          </p:cNvPr>
          <p:cNvSpPr>
            <a:spLocks noGrp="1"/>
          </p:cNvSpPr>
          <p:nvPr>
            <p:ph sz="quarter" idx="4"/>
          </p:nvPr>
        </p:nvSpPr>
        <p:spPr>
          <a:xfrm>
            <a:off x="6380018" y="3564948"/>
            <a:ext cx="5183188" cy="2752725"/>
          </a:xfrm>
        </p:spPr>
        <p:txBody>
          <a:bodyPr>
            <a:noAutofit/>
          </a:bodyPr>
          <a:lstStyle>
            <a:lvl1pPr marL="228600" indent="-228600">
              <a:buFont typeface="Wingdings" pitchFamily="2" charset="2"/>
              <a:buChar char="§"/>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78114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5.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8.sv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14E51-D1DC-2644-9AD8-F8A148CCF2D3}"/>
              </a:ext>
            </a:extLst>
          </p:cNvPr>
          <p:cNvSpPr>
            <a:spLocks noGrp="1"/>
          </p:cNvSpPr>
          <p:nvPr>
            <p:ph type="title"/>
          </p:nvPr>
        </p:nvSpPr>
        <p:spPr>
          <a:xfrm>
            <a:off x="1042867" y="508216"/>
            <a:ext cx="10310931"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D47048-ECC7-5042-B0E6-7BA8CF7D35B7}"/>
              </a:ext>
            </a:extLst>
          </p:cNvPr>
          <p:cNvSpPr>
            <a:spLocks noGrp="1"/>
          </p:cNvSpPr>
          <p:nvPr>
            <p:ph type="body" idx="1"/>
          </p:nvPr>
        </p:nvSpPr>
        <p:spPr>
          <a:xfrm>
            <a:off x="1042868" y="1988705"/>
            <a:ext cx="10310931" cy="418825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0EF8634D-3325-5443-892E-BB52CAB6C009}"/>
              </a:ext>
            </a:extLst>
          </p:cNvPr>
          <p:cNvSpPr/>
          <p:nvPr userDrawn="1"/>
        </p:nvSpPr>
        <p:spPr>
          <a:xfrm>
            <a:off x="1" y="-14989"/>
            <a:ext cx="8641830" cy="368280"/>
          </a:xfrm>
          <a:prstGeom prst="rect">
            <a:avLst/>
          </a:prstGeom>
          <a:solidFill>
            <a:srgbClr val="752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22B9EBBE-2DD2-3646-AA47-0D4BC0043AB0}"/>
              </a:ext>
            </a:extLst>
          </p:cNvPr>
          <p:cNvSpPr/>
          <p:nvPr userDrawn="1"/>
        </p:nvSpPr>
        <p:spPr>
          <a:xfrm>
            <a:off x="8641832" y="-14989"/>
            <a:ext cx="3550168" cy="368280"/>
          </a:xfrm>
          <a:prstGeom prst="rect">
            <a:avLst/>
          </a:prstGeom>
          <a:solidFill>
            <a:srgbClr val="B28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84868083"/>
      </p:ext>
    </p:extLst>
  </p:cSld>
  <p:clrMap bg1="lt1" tx1="dk1" bg2="lt2" tx2="dk2" accent1="accent1" accent2="accent2" accent3="accent3" accent4="accent4" accent5="accent5" accent6="accent6" hlink="hlink" folHlink="folHlink"/>
  <p:sldLayoutIdLst>
    <p:sldLayoutId id="2147485393" r:id="rId1"/>
    <p:sldLayoutId id="2147485396" r:id="rId2"/>
    <p:sldLayoutId id="2147485397" r:id="rId3"/>
    <p:sldLayoutId id="2147485406" r:id="rId4"/>
    <p:sldLayoutId id="2147485407" r:id="rId5"/>
    <p:sldLayoutId id="2147485408" r:id="rId6"/>
    <p:sldLayoutId id="2147485409" r:id="rId7"/>
    <p:sldLayoutId id="2147485415" r:id="rId8"/>
    <p:sldLayoutId id="2147485416" r:id="rId9"/>
    <p:sldLayoutId id="2147485417" r:id="rId10"/>
    <p:sldLayoutId id="2147485418" r:id="rId11"/>
    <p:sldLayoutId id="2147484256" r:id="rId12"/>
    <p:sldLayoutId id="2147484308" r:id="rId13"/>
    <p:sldLayoutId id="2147485176" r:id="rId14"/>
    <p:sldLayoutId id="2147485192" r:id="rId15"/>
    <p:sldLayoutId id="2147485420" r:id="rId16"/>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5FAAA-906E-4545-BDA0-FA3780EE3EA2}"/>
              </a:ext>
            </a:extLst>
          </p:cNvPr>
          <p:cNvSpPr>
            <a:spLocks noGrp="1"/>
          </p:cNvSpPr>
          <p:nvPr>
            <p:ph type="title"/>
          </p:nvPr>
        </p:nvSpPr>
        <p:spPr>
          <a:xfrm>
            <a:off x="838200" y="365127"/>
            <a:ext cx="10515600" cy="7778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E07FCDA-F144-468C-BF2B-2BC9B040EADD}"/>
              </a:ext>
            </a:extLst>
          </p:cNvPr>
          <p:cNvSpPr>
            <a:spLocks noGrp="1"/>
          </p:cNvSpPr>
          <p:nvPr>
            <p:ph type="body" idx="1"/>
          </p:nvPr>
        </p:nvSpPr>
        <p:spPr>
          <a:xfrm>
            <a:off x="838200" y="1371601"/>
            <a:ext cx="10515600" cy="4805363"/>
          </a:xfrm>
          <a:prstGeom prst="rect">
            <a:avLst/>
          </a:prstGeom>
        </p:spPr>
        <p:txBody>
          <a:bodyPr vert="horz" lIns="91440" tIns="45720" rIns="91440" bIns="45720" rtlCol="0">
            <a:normAutofit/>
          </a:bodyPr>
          <a:lstStyle/>
          <a:p>
            <a:pPr lvl="0"/>
            <a:r>
              <a:rPr lang="en-US" dirty="0"/>
              <a:t> Click to edit Master text styles</a:t>
            </a:r>
          </a:p>
          <a:p>
            <a:pPr lvl="1"/>
            <a:r>
              <a:rPr lang="en-US" dirty="0"/>
              <a:t> Second level</a:t>
            </a:r>
          </a:p>
          <a:p>
            <a:pPr lvl="2"/>
            <a:r>
              <a:rPr lang="en-US" dirty="0"/>
              <a:t> Third level</a:t>
            </a:r>
          </a:p>
          <a:p>
            <a:pPr lvl="0"/>
            <a:endParaRPr lang="en-US" dirty="0"/>
          </a:p>
        </p:txBody>
      </p:sp>
      <p:sp>
        <p:nvSpPr>
          <p:cNvPr id="4" name="Date Placeholder 3">
            <a:extLst>
              <a:ext uri="{FF2B5EF4-FFF2-40B4-BE49-F238E27FC236}">
                <a16:creationId xmlns:a16="http://schemas.microsoft.com/office/drawing/2014/main" id="{DA4EAF5C-9735-4D57-9928-8710A6DC77C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73FE4C-6A70-4F57-8BEB-685047206600}" type="datetimeFigureOut">
              <a:rPr lang="en-US" smtClean="0"/>
              <a:t>7/28/2021</a:t>
            </a:fld>
            <a:endParaRPr lang="en-US"/>
          </a:p>
        </p:txBody>
      </p:sp>
      <p:sp>
        <p:nvSpPr>
          <p:cNvPr id="5" name="Footer Placeholder 4">
            <a:extLst>
              <a:ext uri="{FF2B5EF4-FFF2-40B4-BE49-F238E27FC236}">
                <a16:creationId xmlns:a16="http://schemas.microsoft.com/office/drawing/2014/main" id="{709B67CE-72A8-4E0E-AF6F-4B14E77E924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4EAAAB-DD25-4A88-9B82-F3618981B6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4581B5-3087-43B4-BDA5-2ED25AE3F657}" type="slidenum">
              <a:rPr lang="en-US" smtClean="0"/>
              <a:t>‹#›</a:t>
            </a:fld>
            <a:endParaRPr lang="en-US"/>
          </a:p>
        </p:txBody>
      </p:sp>
      <p:sp>
        <p:nvSpPr>
          <p:cNvPr id="7" name="Rectangle 6">
            <a:extLst>
              <a:ext uri="{FF2B5EF4-FFF2-40B4-BE49-F238E27FC236}">
                <a16:creationId xmlns:a16="http://schemas.microsoft.com/office/drawing/2014/main" id="{89CEE6CA-A00A-4430-B8A6-AEE62ED7FD56}"/>
              </a:ext>
            </a:extLst>
          </p:cNvPr>
          <p:cNvSpPr/>
          <p:nvPr userDrawn="1"/>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EDD09D20-4F9C-46A0-A76E-942A8C569EED}"/>
              </a:ext>
            </a:extLst>
          </p:cNvPr>
          <p:cNvPicPr>
            <a:picLocks noChangeAspect="1"/>
          </p:cNvPicPr>
          <p:nvPr userDrawn="1"/>
        </p:nvPicPr>
        <p:blipFill>
          <a:blip r:embed="rId15"/>
          <a:stretch>
            <a:fillRect/>
          </a:stretch>
        </p:blipFill>
        <p:spPr>
          <a:xfrm>
            <a:off x="11058542" y="6254748"/>
            <a:ext cx="1130300" cy="476250"/>
          </a:xfrm>
          <a:prstGeom prst="rect">
            <a:avLst/>
          </a:prstGeom>
        </p:spPr>
      </p:pic>
      <p:sp>
        <p:nvSpPr>
          <p:cNvPr id="9" name="Rectangle 8">
            <a:extLst>
              <a:ext uri="{FF2B5EF4-FFF2-40B4-BE49-F238E27FC236}">
                <a16:creationId xmlns:a16="http://schemas.microsoft.com/office/drawing/2014/main" id="{ED456EF0-00B6-4216-9CCE-328F0302AA3B}"/>
              </a:ext>
            </a:extLst>
          </p:cNvPr>
          <p:cNvSpPr/>
          <p:nvPr userDrawn="1"/>
        </p:nvSpPr>
        <p:spPr>
          <a:xfrm>
            <a:off x="3177" y="6721476"/>
            <a:ext cx="12188825" cy="136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9728822"/>
      </p:ext>
    </p:extLst>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 id="2147485425" r:id="rId4"/>
    <p:sldLayoutId id="2147485426" r:id="rId5"/>
    <p:sldLayoutId id="2147485427" r:id="rId6"/>
    <p:sldLayoutId id="2147485428" r:id="rId7"/>
    <p:sldLayoutId id="2147485429" r:id="rId8"/>
    <p:sldLayoutId id="2147485430" r:id="rId9"/>
    <p:sldLayoutId id="2147485431" r:id="rId10"/>
    <p:sldLayoutId id="2147485432" r:id="rId11"/>
    <p:sldLayoutId id="2147485433" r:id="rId12"/>
    <p:sldLayoutId id="2147485434" r:id="rId13"/>
  </p:sldLayoutIdLst>
  <p:txStyles>
    <p:titleStyle>
      <a:lvl1pPr algn="l" defTabSz="685800" rtl="0" eaLnBrk="1" latinLnBrk="0" hangingPunct="1">
        <a:lnSpc>
          <a:spcPct val="90000"/>
        </a:lnSpc>
        <a:spcBef>
          <a:spcPct val="0"/>
        </a:spcBef>
        <a:buNone/>
        <a:defRPr sz="3600" kern="1200">
          <a:solidFill>
            <a:srgbClr val="2C08C4"/>
          </a:solidFill>
          <a:latin typeface="Century Gothic" panose="020B0502020202020204" pitchFamily="34" charset="0"/>
          <a:ea typeface="+mj-ea"/>
          <a:cs typeface="+mj-cs"/>
        </a:defRPr>
      </a:lvl1pPr>
    </p:titleStyle>
    <p:bodyStyle>
      <a:lvl1pPr marL="342900" indent="-342900" algn="l" defTabSz="685800" rtl="0" eaLnBrk="1" latinLnBrk="0" hangingPunct="1">
        <a:lnSpc>
          <a:spcPct val="90000"/>
        </a:lnSpc>
        <a:spcBef>
          <a:spcPts val="750"/>
        </a:spcBef>
        <a:buClr>
          <a:srgbClr val="C00000"/>
        </a:buClr>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C08C4"/>
        </a:buClr>
        <a:buSzPct val="90000"/>
        <a:buFont typeface="Wingdings" panose="05000000000000000000" pitchFamily="2" charset="2"/>
        <a:buChar char="§"/>
        <a:defRPr sz="23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B0F0"/>
        </a:buClr>
        <a:buSzPct val="80000"/>
        <a:buFont typeface="Wingdings" panose="05000000000000000000" pitchFamily="2" charset="2"/>
        <a:buChar char="Ø"/>
        <a:defRPr sz="2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44BF3D-ACC9-48D9-818B-4CDF7D7AE444}"/>
              </a:ext>
            </a:extLst>
          </p:cNvPr>
          <p:cNvSpPr>
            <a:spLocks noGrp="1"/>
          </p:cNvSpPr>
          <p:nvPr>
            <p:ph type="title"/>
          </p:nvPr>
        </p:nvSpPr>
        <p:spPr>
          <a:xfrm>
            <a:off x="995900" y="365125"/>
            <a:ext cx="975360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F600AD-A382-48DC-B689-915D1ACDF916}"/>
              </a:ext>
            </a:extLst>
          </p:cNvPr>
          <p:cNvSpPr>
            <a:spLocks noGrp="1"/>
          </p:cNvSpPr>
          <p:nvPr>
            <p:ph type="body" idx="1"/>
          </p:nvPr>
        </p:nvSpPr>
        <p:spPr>
          <a:xfrm>
            <a:off x="995902" y="1825625"/>
            <a:ext cx="9753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54A60BB5-96CF-415C-A86D-3CB4DCC60263}"/>
              </a:ext>
            </a:extLst>
          </p:cNvPr>
          <p:cNvSpPr/>
          <p:nvPr userDrawn="1"/>
        </p:nvSpPr>
        <p:spPr>
          <a:xfrm>
            <a:off x="0" y="1"/>
            <a:ext cx="4691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a:extLst>
              <a:ext uri="{FF2B5EF4-FFF2-40B4-BE49-F238E27FC236}">
                <a16:creationId xmlns:a16="http://schemas.microsoft.com/office/drawing/2014/main" id="{1654C24F-540A-4D8E-8FB7-20EBFC671328}"/>
              </a:ext>
            </a:extLst>
          </p:cNvPr>
          <p:cNvSpPr>
            <a:spLocks noGrp="1"/>
          </p:cNvSpPr>
          <p:nvPr>
            <p:ph type="sldNum" sz="quarter" idx="4"/>
          </p:nvPr>
        </p:nvSpPr>
        <p:spPr>
          <a:xfrm>
            <a:off x="76775" y="6339904"/>
            <a:ext cx="315594" cy="365125"/>
          </a:xfrm>
          <a:prstGeom prst="rect">
            <a:avLst/>
          </a:prstGeom>
        </p:spPr>
        <p:txBody>
          <a:bodyPr vert="horz" lIns="0" tIns="0" rIns="0" bIns="0" rtlCol="0" anchor="ctr"/>
          <a:lstStyle>
            <a:lvl1pPr algn="ctr">
              <a:defRPr sz="1000" b="1" i="0">
                <a:solidFill>
                  <a:schemeClr val="bg1">
                    <a:lumMod val="50000"/>
                  </a:schemeClr>
                </a:solidFill>
                <a:latin typeface="Arial" panose="020B0604020202020204" pitchFamily="34" charset="0"/>
              </a:defRPr>
            </a:lvl1pPr>
          </a:lstStyle>
          <a:p>
            <a:fld id="{E65FE9E7-1A92-45FD-9CBA-52B7C49E9D40}" type="slidenum">
              <a:rPr lang="en-US" smtClean="0"/>
              <a:pPr/>
              <a:t>‹#›</a:t>
            </a:fld>
            <a:endParaRPr lang="en-US" dirty="0"/>
          </a:p>
        </p:txBody>
      </p:sp>
      <p:sp>
        <p:nvSpPr>
          <p:cNvPr id="14" name="Rectangle 13">
            <a:extLst>
              <a:ext uri="{FF2B5EF4-FFF2-40B4-BE49-F238E27FC236}">
                <a16:creationId xmlns:a16="http://schemas.microsoft.com/office/drawing/2014/main" id="{DF1D2516-FA3F-B248-8E36-A28D8435BE74}"/>
              </a:ext>
            </a:extLst>
          </p:cNvPr>
          <p:cNvSpPr/>
          <p:nvPr userDrawn="1"/>
        </p:nvSpPr>
        <p:spPr>
          <a:xfrm>
            <a:off x="921478" y="6425989"/>
            <a:ext cx="3641253" cy="276999"/>
          </a:xfrm>
          <a:prstGeom prst="rect">
            <a:avLst/>
          </a:prstGeom>
        </p:spPr>
        <p:txBody>
          <a:bodyPr wrap="none">
            <a:spAutoFit/>
          </a:bodyPr>
          <a:lstStyle/>
          <a:p>
            <a:pPr lvl="0" algn="l" defTabSz="1219170">
              <a:defRPr/>
            </a:pPr>
            <a:r>
              <a:rPr lang="en-US" baseline="30000" dirty="0" err="1">
                <a:solidFill>
                  <a:schemeClr val="accent2"/>
                </a:solidFill>
                <a:latin typeface="Arial" panose="020B0604020202020204" pitchFamily="34" charset="0"/>
              </a:rPr>
              <a:t>HepVu.org</a:t>
            </a:r>
            <a:r>
              <a:rPr lang="en-US" baseline="30000" dirty="0">
                <a:solidFill>
                  <a:schemeClr val="accent2"/>
                </a:solidFill>
                <a:latin typeface="Arial" panose="020B0604020202020204" pitchFamily="34" charset="0"/>
              </a:rPr>
              <a:t>   |   </a:t>
            </a:r>
            <a:r>
              <a:rPr lang="en-US" baseline="30000" dirty="0" err="1">
                <a:solidFill>
                  <a:schemeClr val="accent2"/>
                </a:solidFill>
                <a:latin typeface="Arial" panose="020B0604020202020204" pitchFamily="34" charset="0"/>
              </a:rPr>
              <a:t>Facebook.com</a:t>
            </a:r>
            <a:r>
              <a:rPr lang="en-US" baseline="30000" dirty="0">
                <a:solidFill>
                  <a:schemeClr val="accent2"/>
                </a:solidFill>
                <a:latin typeface="Arial" panose="020B0604020202020204" pitchFamily="34" charset="0"/>
              </a:rPr>
              <a:t>/</a:t>
            </a:r>
            <a:r>
              <a:rPr lang="en-US" baseline="30000" dirty="0" err="1">
                <a:solidFill>
                  <a:schemeClr val="accent2"/>
                </a:solidFill>
                <a:latin typeface="Arial" panose="020B0604020202020204" pitchFamily="34" charset="0"/>
              </a:rPr>
              <a:t>HepVu</a:t>
            </a:r>
            <a:r>
              <a:rPr lang="en-US" baseline="30000" dirty="0">
                <a:solidFill>
                  <a:schemeClr val="accent2"/>
                </a:solidFill>
                <a:latin typeface="Arial" panose="020B0604020202020204" pitchFamily="34" charset="0"/>
              </a:rPr>
              <a:t>   |   @</a:t>
            </a:r>
            <a:r>
              <a:rPr lang="en-US" baseline="30000" dirty="0" err="1">
                <a:solidFill>
                  <a:schemeClr val="accent2"/>
                </a:solidFill>
                <a:latin typeface="Arial" panose="020B0604020202020204" pitchFamily="34" charset="0"/>
              </a:rPr>
              <a:t>HepVu</a:t>
            </a:r>
            <a:endParaRPr lang="en-US" baseline="30000" dirty="0">
              <a:solidFill>
                <a:schemeClr val="accent2"/>
              </a:solidFill>
              <a:latin typeface="Arial" panose="020B0604020202020204" pitchFamily="34" charset="0"/>
            </a:endParaRPr>
          </a:p>
        </p:txBody>
      </p:sp>
      <p:sp>
        <p:nvSpPr>
          <p:cNvPr id="11" name="TextBox 10">
            <a:extLst>
              <a:ext uri="{FF2B5EF4-FFF2-40B4-BE49-F238E27FC236}">
                <a16:creationId xmlns:a16="http://schemas.microsoft.com/office/drawing/2014/main" id="{B4BBEE52-6E49-724E-8378-508A49E2AA4E}"/>
              </a:ext>
            </a:extLst>
          </p:cNvPr>
          <p:cNvSpPr txBox="1"/>
          <p:nvPr userDrawn="1"/>
        </p:nvSpPr>
        <p:spPr>
          <a:xfrm rot="5400000">
            <a:off x="-743260" y="1169363"/>
            <a:ext cx="1955664" cy="246221"/>
          </a:xfrm>
          <a:prstGeom prst="rect">
            <a:avLst/>
          </a:prstGeom>
          <a:noFill/>
        </p:spPr>
        <p:txBody>
          <a:bodyPr wrap="none" rtlCol="0">
            <a:spAutoFit/>
          </a:bodyPr>
          <a:lstStyle/>
          <a:p>
            <a:pPr algn="l"/>
            <a:r>
              <a:rPr lang="en-US" sz="1000" spc="170" baseline="0" dirty="0">
                <a:solidFill>
                  <a:schemeClr val="bg1">
                    <a:lumMod val="50000"/>
                  </a:schemeClr>
                </a:solidFill>
                <a:latin typeface="Arial" panose="020B0604020202020204" pitchFamily="34" charset="0"/>
                <a:cs typeface="Arial" panose="020B0604020202020204" pitchFamily="34" charset="0"/>
              </a:rPr>
              <a:t>PRESENTATION TITLE</a:t>
            </a:r>
          </a:p>
        </p:txBody>
      </p:sp>
      <p:pic>
        <p:nvPicPr>
          <p:cNvPr id="12" name="Graphic 11">
            <a:extLst>
              <a:ext uri="{FF2B5EF4-FFF2-40B4-BE49-F238E27FC236}">
                <a16:creationId xmlns:a16="http://schemas.microsoft.com/office/drawing/2014/main" id="{2D2585BD-192B-A24E-8EDF-8CEA123B1506}"/>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531928" y="6345054"/>
            <a:ext cx="1379083" cy="344771"/>
          </a:xfrm>
          <a:prstGeom prst="rect">
            <a:avLst/>
          </a:prstGeom>
        </p:spPr>
      </p:pic>
    </p:spTree>
    <p:extLst>
      <p:ext uri="{BB962C8B-B14F-4D97-AF65-F5344CB8AC3E}">
        <p14:creationId xmlns:p14="http://schemas.microsoft.com/office/powerpoint/2010/main" val="3982634474"/>
      </p:ext>
    </p:extLst>
  </p:cSld>
  <p:clrMap bg1="lt1" tx1="dk1" bg2="lt2" tx2="dk2" accent1="accent1" accent2="accent2" accent3="accent3" accent4="accent4" accent5="accent5" accent6="accent6" hlink="hlink" folHlink="folHlink"/>
  <p:sldLayoutIdLst>
    <p:sldLayoutId id="2147485436" r:id="rId1"/>
    <p:sldLayoutId id="2147485437" r:id="rId2"/>
    <p:sldLayoutId id="2147485438" r:id="rId3"/>
    <p:sldLayoutId id="2147485439" r:id="rId4"/>
    <p:sldLayoutId id="2147485440" r:id="rId5"/>
    <p:sldLayoutId id="2147485441" r:id="rId6"/>
    <p:sldLayoutId id="2147485442" r:id="rId7"/>
    <p:sldLayoutId id="2147485443" r:id="rId8"/>
    <p:sldLayoutId id="2147485444" r:id="rId9"/>
    <p:sldLayoutId id="2147485445" r:id="rId10"/>
    <p:sldLayoutId id="2147485446" r:id="rId11"/>
    <p:sldLayoutId id="2147485447" r:id="rId12"/>
    <p:sldLayoutId id="2147485448" r:id="rId13"/>
    <p:sldLayoutId id="2147485449" r:id="rId14"/>
    <p:sldLayoutId id="2147485450" r:id="rId15"/>
    <p:sldLayoutId id="2147485451" r:id="rId16"/>
    <p:sldLayoutId id="2147485452" r:id="rId17"/>
    <p:sldLayoutId id="2147485453" r:id="rId18"/>
    <p:sldLayoutId id="2147485454" r:id="rId19"/>
    <p:sldLayoutId id="2147485455" r:id="rId20"/>
    <p:sldLayoutId id="2147485456" r:id="rId21"/>
    <p:sldLayoutId id="2147485457" r:id="rId22"/>
    <p:sldLayoutId id="2147485458" r:id="rId23"/>
    <p:sldLayoutId id="2147485459" r:id="rId24"/>
    <p:sldLayoutId id="2147485460"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alpha val="7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alpha val="7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alpha val="7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alpha val="7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alpha val="7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8">
          <p15:clr>
            <a:srgbClr val="F26B43"/>
          </p15:clr>
        </p15:guide>
        <p15:guide id="2" pos="4392">
          <p15:clr>
            <a:srgbClr val="F26B43"/>
          </p15:clr>
        </p15:guide>
        <p15:guide id="3" pos="6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mmwr/volumes/67/rr/rr6701a1.htm"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hepatitis/statistics/2018surveillance/HepC."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2777D1-017F-5843-AF14-04BDB25FC1F1}"/>
              </a:ext>
            </a:extLst>
          </p:cNvPr>
          <p:cNvSpPr>
            <a:spLocks noGrp="1"/>
          </p:cNvSpPr>
          <p:nvPr>
            <p:ph type="ctrTitle"/>
          </p:nvPr>
        </p:nvSpPr>
        <p:spPr>
          <a:xfrm>
            <a:off x="565628" y="1884079"/>
            <a:ext cx="9695972" cy="859123"/>
          </a:xfrm>
        </p:spPr>
        <p:txBody>
          <a:bodyPr>
            <a:normAutofit fontScale="90000"/>
          </a:bodyPr>
          <a:lstStyle/>
          <a:p>
            <a:r>
              <a:rPr lang="en-US" dirty="0"/>
              <a:t>Thank you for joining: </a:t>
            </a:r>
            <a:br>
              <a:rPr lang="en-US" dirty="0"/>
            </a:br>
            <a:r>
              <a:rPr lang="en-US" dirty="0"/>
              <a:t>Preventing Perinatal Hepatitis B and C Transmission</a:t>
            </a:r>
          </a:p>
        </p:txBody>
      </p:sp>
      <p:sp>
        <p:nvSpPr>
          <p:cNvPr id="4" name="Text Placeholder 3">
            <a:extLst>
              <a:ext uri="{FF2B5EF4-FFF2-40B4-BE49-F238E27FC236}">
                <a16:creationId xmlns:a16="http://schemas.microsoft.com/office/drawing/2014/main" id="{58FA98AD-C829-454B-8AD7-26ABF17AC48B}"/>
              </a:ext>
            </a:extLst>
          </p:cNvPr>
          <p:cNvSpPr>
            <a:spLocks noGrp="1"/>
          </p:cNvSpPr>
          <p:nvPr>
            <p:ph type="body" sz="quarter" idx="13"/>
          </p:nvPr>
        </p:nvSpPr>
        <p:spPr>
          <a:xfrm>
            <a:off x="565628" y="3343275"/>
            <a:ext cx="7897652" cy="1100138"/>
          </a:xfrm>
        </p:spPr>
        <p:txBody>
          <a:bodyPr>
            <a:normAutofit fontScale="92500"/>
          </a:bodyPr>
          <a:lstStyle/>
          <a:p>
            <a:r>
              <a:rPr lang="en-US" sz="1800" dirty="0"/>
              <a:t>Subscribe to </a:t>
            </a:r>
            <a:r>
              <a:rPr lang="en-US" sz="1800" dirty="0" err="1"/>
              <a:t>HepVu’s</a:t>
            </a:r>
            <a:r>
              <a:rPr lang="en-US" sz="1800" dirty="0"/>
              <a:t> newsletter and blog updates at </a:t>
            </a:r>
            <a:r>
              <a:rPr lang="en-US" sz="1800" b="1" u="sng" dirty="0"/>
              <a:t>HepVu.org/email-signup</a:t>
            </a:r>
            <a:r>
              <a:rPr lang="en-US" sz="1800" b="1" dirty="0"/>
              <a:t> </a:t>
            </a:r>
          </a:p>
          <a:p>
            <a:endParaRPr lang="en-US" sz="1800" dirty="0"/>
          </a:p>
          <a:p>
            <a:r>
              <a:rPr lang="en-US" sz="2200" dirty="0"/>
              <a:t>The webinar will begin at 11:00 am ET/ 8:00 am PT</a:t>
            </a:r>
          </a:p>
        </p:txBody>
      </p:sp>
    </p:spTree>
    <p:extLst>
      <p:ext uri="{BB962C8B-B14F-4D97-AF65-F5344CB8AC3E}">
        <p14:creationId xmlns:p14="http://schemas.microsoft.com/office/powerpoint/2010/main" val="419918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513C-3C6F-4E20-8202-54AC9EA4DF94}"/>
              </a:ext>
            </a:extLst>
          </p:cNvPr>
          <p:cNvSpPr>
            <a:spLocks noGrp="1"/>
          </p:cNvSpPr>
          <p:nvPr>
            <p:ph type="title"/>
          </p:nvPr>
        </p:nvSpPr>
        <p:spPr>
          <a:xfrm>
            <a:off x="0" y="508216"/>
            <a:ext cx="12191999" cy="1325563"/>
          </a:xfrm>
        </p:spPr>
        <p:txBody>
          <a:bodyPr/>
          <a:lstStyle/>
          <a:p>
            <a:pPr algn="ctr"/>
            <a:r>
              <a:rPr lang="en-US" dirty="0"/>
              <a:t>Defining the Scope of Maternal Hepatitis C</a:t>
            </a:r>
          </a:p>
        </p:txBody>
      </p:sp>
      <p:sp>
        <p:nvSpPr>
          <p:cNvPr id="3" name="Content Placeholder 2">
            <a:extLst>
              <a:ext uri="{FF2B5EF4-FFF2-40B4-BE49-F238E27FC236}">
                <a16:creationId xmlns:a16="http://schemas.microsoft.com/office/drawing/2014/main" id="{662F5D06-7586-410A-B4C0-B49B565FBEFB}"/>
              </a:ext>
            </a:extLst>
          </p:cNvPr>
          <p:cNvSpPr>
            <a:spLocks noGrp="1"/>
          </p:cNvSpPr>
          <p:nvPr>
            <p:ph idx="1"/>
          </p:nvPr>
        </p:nvSpPr>
        <p:spPr>
          <a:xfrm>
            <a:off x="940534" y="1720516"/>
            <a:ext cx="10310931" cy="3984990"/>
          </a:xfrm>
        </p:spPr>
        <p:txBody>
          <a:bodyPr/>
          <a:lstStyle/>
          <a:p>
            <a:pPr marL="0" indent="0" algn="ctr">
              <a:buNone/>
            </a:pPr>
            <a:r>
              <a:rPr lang="en-US" sz="2400" b="1" dirty="0">
                <a:solidFill>
                  <a:srgbClr val="0070C0"/>
                </a:solidFill>
              </a:rPr>
              <a:t>Maternal Hepatitis C Prevalence Per 1,000 Live Births: Per County, 2017 </a:t>
            </a:r>
          </a:p>
        </p:txBody>
      </p:sp>
      <p:pic>
        <p:nvPicPr>
          <p:cNvPr id="4" name="Picture 3">
            <a:extLst>
              <a:ext uri="{FF2B5EF4-FFF2-40B4-BE49-F238E27FC236}">
                <a16:creationId xmlns:a16="http://schemas.microsoft.com/office/drawing/2014/main" id="{4D995FCF-2EE2-4341-B724-70BDAC3DC8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0872" y="2071111"/>
            <a:ext cx="7850021" cy="4611044"/>
          </a:xfrm>
          <a:prstGeom prst="rect">
            <a:avLst/>
          </a:prstGeom>
        </p:spPr>
      </p:pic>
      <p:grpSp>
        <p:nvGrpSpPr>
          <p:cNvPr id="16" name="Group 15">
            <a:extLst>
              <a:ext uri="{FF2B5EF4-FFF2-40B4-BE49-F238E27FC236}">
                <a16:creationId xmlns:a16="http://schemas.microsoft.com/office/drawing/2014/main" id="{8A48ED62-2B75-44AD-A11F-92C6CFD0A4AF}"/>
              </a:ext>
            </a:extLst>
          </p:cNvPr>
          <p:cNvGrpSpPr/>
          <p:nvPr/>
        </p:nvGrpSpPr>
        <p:grpSpPr>
          <a:xfrm>
            <a:off x="9111258" y="3765576"/>
            <a:ext cx="962907" cy="246221"/>
            <a:chOff x="9145493" y="4060216"/>
            <a:chExt cx="962907" cy="246221"/>
          </a:xfrm>
        </p:grpSpPr>
        <p:sp>
          <p:nvSpPr>
            <p:cNvPr id="14" name="Rectangle 13">
              <a:extLst>
                <a:ext uri="{FF2B5EF4-FFF2-40B4-BE49-F238E27FC236}">
                  <a16:creationId xmlns:a16="http://schemas.microsoft.com/office/drawing/2014/main" id="{4F8E98DA-5435-4351-BA76-D097F8AE4F96}"/>
                </a:ext>
              </a:extLst>
            </p:cNvPr>
            <p:cNvSpPr/>
            <p:nvPr/>
          </p:nvSpPr>
          <p:spPr>
            <a:xfrm>
              <a:off x="9417505" y="4060216"/>
              <a:ext cx="690895" cy="246221"/>
            </a:xfrm>
            <a:prstGeom prst="rect">
              <a:avLst/>
            </a:prstGeom>
          </p:spPr>
          <p:txBody>
            <a:bodyPr wrap="none" lIns="0" tIns="0" rIns="0" bIns="0" anchor="ctr">
              <a:spAutoFit/>
            </a:bodyPr>
            <a:lstStyle/>
            <a:p>
              <a:r>
                <a:rPr lang="en-US" sz="1600" b="1" dirty="0">
                  <a:latin typeface="Arial" panose="020B0604020202020204" pitchFamily="34" charset="0"/>
                  <a:cs typeface="Arial" panose="020B0604020202020204" pitchFamily="34" charset="0"/>
                </a:rPr>
                <a:t>0.0−0.3</a:t>
              </a:r>
              <a:endParaRPr lang="en-US" sz="1600" b="1" dirty="0"/>
            </a:p>
          </p:txBody>
        </p:sp>
        <p:sp>
          <p:nvSpPr>
            <p:cNvPr id="15" name="Rectangle 14">
              <a:extLst>
                <a:ext uri="{FF2B5EF4-FFF2-40B4-BE49-F238E27FC236}">
                  <a16:creationId xmlns:a16="http://schemas.microsoft.com/office/drawing/2014/main" id="{B841CDE2-D500-4EF9-85D6-31D767FF1D37}"/>
                </a:ext>
              </a:extLst>
            </p:cNvPr>
            <p:cNvSpPr/>
            <p:nvPr/>
          </p:nvSpPr>
          <p:spPr>
            <a:xfrm>
              <a:off x="9145493" y="4081726"/>
              <a:ext cx="203200" cy="203200"/>
            </a:xfrm>
            <a:prstGeom prst="rect">
              <a:avLst/>
            </a:prstGeom>
            <a:solidFill>
              <a:srgbClr val="3E19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7" name="Group 16">
            <a:extLst>
              <a:ext uri="{FF2B5EF4-FFF2-40B4-BE49-F238E27FC236}">
                <a16:creationId xmlns:a16="http://schemas.microsoft.com/office/drawing/2014/main" id="{F6125AC5-AF79-411A-BB1A-08BBC5A91E3E}"/>
              </a:ext>
            </a:extLst>
          </p:cNvPr>
          <p:cNvGrpSpPr/>
          <p:nvPr/>
        </p:nvGrpSpPr>
        <p:grpSpPr>
          <a:xfrm>
            <a:off x="9111258" y="4080410"/>
            <a:ext cx="962907" cy="246221"/>
            <a:chOff x="9145493" y="4060216"/>
            <a:chExt cx="962907" cy="246221"/>
          </a:xfrm>
        </p:grpSpPr>
        <p:sp>
          <p:nvSpPr>
            <p:cNvPr id="18" name="Rectangle 17">
              <a:extLst>
                <a:ext uri="{FF2B5EF4-FFF2-40B4-BE49-F238E27FC236}">
                  <a16:creationId xmlns:a16="http://schemas.microsoft.com/office/drawing/2014/main" id="{3431593F-91DE-4339-9DDC-7E2E31528AD1}"/>
                </a:ext>
              </a:extLst>
            </p:cNvPr>
            <p:cNvSpPr/>
            <p:nvPr/>
          </p:nvSpPr>
          <p:spPr>
            <a:xfrm>
              <a:off x="9417505" y="4060216"/>
              <a:ext cx="690895" cy="246221"/>
            </a:xfrm>
            <a:prstGeom prst="rect">
              <a:avLst/>
            </a:prstGeom>
          </p:spPr>
          <p:txBody>
            <a:bodyPr wrap="none" lIns="0" tIns="0" rIns="0" bIns="0" anchor="ctr">
              <a:spAutoFit/>
            </a:bodyPr>
            <a:lstStyle/>
            <a:p>
              <a:r>
                <a:rPr lang="en-US" sz="1600" b="1" dirty="0">
                  <a:latin typeface="Arial" panose="020B0604020202020204" pitchFamily="34" charset="0"/>
                  <a:cs typeface="Arial" panose="020B0604020202020204" pitchFamily="34" charset="0"/>
                </a:rPr>
                <a:t>0.3−1.0</a:t>
              </a:r>
              <a:endParaRPr lang="en-US" sz="1600" b="1" dirty="0"/>
            </a:p>
          </p:txBody>
        </p:sp>
        <p:sp>
          <p:nvSpPr>
            <p:cNvPr id="19" name="Rectangle 18">
              <a:extLst>
                <a:ext uri="{FF2B5EF4-FFF2-40B4-BE49-F238E27FC236}">
                  <a16:creationId xmlns:a16="http://schemas.microsoft.com/office/drawing/2014/main" id="{0DC2FC39-77D7-4F72-960D-FC00612A0D1F}"/>
                </a:ext>
              </a:extLst>
            </p:cNvPr>
            <p:cNvSpPr/>
            <p:nvPr/>
          </p:nvSpPr>
          <p:spPr>
            <a:xfrm>
              <a:off x="9145493" y="4081726"/>
              <a:ext cx="203200" cy="203200"/>
            </a:xfrm>
            <a:prstGeom prst="rect">
              <a:avLst/>
            </a:prstGeom>
            <a:solidFill>
              <a:srgbClr val="433B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0" name="Group 19">
            <a:extLst>
              <a:ext uri="{FF2B5EF4-FFF2-40B4-BE49-F238E27FC236}">
                <a16:creationId xmlns:a16="http://schemas.microsoft.com/office/drawing/2014/main" id="{53114B69-93FF-44CF-967F-2645E7AE01CC}"/>
              </a:ext>
            </a:extLst>
          </p:cNvPr>
          <p:cNvGrpSpPr/>
          <p:nvPr/>
        </p:nvGrpSpPr>
        <p:grpSpPr>
          <a:xfrm>
            <a:off x="9111258" y="4395244"/>
            <a:ext cx="962907" cy="246221"/>
            <a:chOff x="9145493" y="4060216"/>
            <a:chExt cx="962907" cy="246221"/>
          </a:xfrm>
        </p:grpSpPr>
        <p:sp>
          <p:nvSpPr>
            <p:cNvPr id="21" name="Rectangle 20">
              <a:extLst>
                <a:ext uri="{FF2B5EF4-FFF2-40B4-BE49-F238E27FC236}">
                  <a16:creationId xmlns:a16="http://schemas.microsoft.com/office/drawing/2014/main" id="{3F783A3F-8ABD-433A-923C-1B72D94C3D37}"/>
                </a:ext>
              </a:extLst>
            </p:cNvPr>
            <p:cNvSpPr/>
            <p:nvPr/>
          </p:nvSpPr>
          <p:spPr>
            <a:xfrm>
              <a:off x="9417505" y="4060216"/>
              <a:ext cx="690895" cy="246221"/>
            </a:xfrm>
            <a:prstGeom prst="rect">
              <a:avLst/>
            </a:prstGeom>
          </p:spPr>
          <p:txBody>
            <a:bodyPr wrap="none" lIns="0" tIns="0" rIns="0" bIns="0" anchor="ctr">
              <a:spAutoFit/>
            </a:bodyPr>
            <a:lstStyle/>
            <a:p>
              <a:r>
                <a:rPr lang="en-US" sz="1600" b="1" dirty="0">
                  <a:latin typeface="Arial" panose="020B0604020202020204" pitchFamily="34" charset="0"/>
                  <a:cs typeface="Arial" panose="020B0604020202020204" pitchFamily="34" charset="0"/>
                </a:rPr>
                <a:t>1.0−3.2</a:t>
              </a:r>
              <a:endParaRPr lang="en-US" sz="1600" b="1" dirty="0"/>
            </a:p>
          </p:txBody>
        </p:sp>
        <p:sp>
          <p:nvSpPr>
            <p:cNvPr id="22" name="Rectangle 21">
              <a:extLst>
                <a:ext uri="{FF2B5EF4-FFF2-40B4-BE49-F238E27FC236}">
                  <a16:creationId xmlns:a16="http://schemas.microsoft.com/office/drawing/2014/main" id="{156E80BA-80A7-41B8-B273-D7B89E3E7EBB}"/>
                </a:ext>
              </a:extLst>
            </p:cNvPr>
            <p:cNvSpPr/>
            <p:nvPr/>
          </p:nvSpPr>
          <p:spPr>
            <a:xfrm>
              <a:off x="9145493" y="4081726"/>
              <a:ext cx="203200" cy="203200"/>
            </a:xfrm>
            <a:prstGeom prst="rect">
              <a:avLst/>
            </a:prstGeom>
            <a:solidFill>
              <a:srgbClr val="34658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3" name="Group 22">
            <a:extLst>
              <a:ext uri="{FF2B5EF4-FFF2-40B4-BE49-F238E27FC236}">
                <a16:creationId xmlns:a16="http://schemas.microsoft.com/office/drawing/2014/main" id="{4BA1199E-7D3C-438F-B087-7EAA6B1D7ADD}"/>
              </a:ext>
            </a:extLst>
          </p:cNvPr>
          <p:cNvGrpSpPr/>
          <p:nvPr/>
        </p:nvGrpSpPr>
        <p:grpSpPr>
          <a:xfrm>
            <a:off x="9111258" y="4710078"/>
            <a:ext cx="1076719" cy="246221"/>
            <a:chOff x="9145493" y="4060216"/>
            <a:chExt cx="1076719" cy="246221"/>
          </a:xfrm>
        </p:grpSpPr>
        <p:sp>
          <p:nvSpPr>
            <p:cNvPr id="24" name="Rectangle 23">
              <a:extLst>
                <a:ext uri="{FF2B5EF4-FFF2-40B4-BE49-F238E27FC236}">
                  <a16:creationId xmlns:a16="http://schemas.microsoft.com/office/drawing/2014/main" id="{13712907-81EB-43A4-9197-3CF791FAD7C4}"/>
                </a:ext>
              </a:extLst>
            </p:cNvPr>
            <p:cNvSpPr/>
            <p:nvPr/>
          </p:nvSpPr>
          <p:spPr>
            <a:xfrm>
              <a:off x="9417505" y="4060216"/>
              <a:ext cx="804707" cy="246221"/>
            </a:xfrm>
            <a:prstGeom prst="rect">
              <a:avLst/>
            </a:prstGeom>
          </p:spPr>
          <p:txBody>
            <a:bodyPr wrap="none" lIns="0" tIns="0" rIns="0" bIns="0" anchor="ctr">
              <a:spAutoFit/>
            </a:bodyPr>
            <a:lstStyle/>
            <a:p>
              <a:r>
                <a:rPr lang="en-US" sz="1600" b="1" dirty="0">
                  <a:latin typeface="Arial" panose="020B0604020202020204" pitchFamily="34" charset="0"/>
                  <a:cs typeface="Arial" panose="020B0604020202020204" pitchFamily="34" charset="0"/>
                </a:rPr>
                <a:t>3.2−10.0</a:t>
              </a:r>
              <a:endParaRPr lang="en-US" sz="1600" b="1" dirty="0"/>
            </a:p>
          </p:txBody>
        </p:sp>
        <p:sp>
          <p:nvSpPr>
            <p:cNvPr id="25" name="Rectangle 24">
              <a:extLst>
                <a:ext uri="{FF2B5EF4-FFF2-40B4-BE49-F238E27FC236}">
                  <a16:creationId xmlns:a16="http://schemas.microsoft.com/office/drawing/2014/main" id="{68CC7EDE-6341-48A5-9FC1-43FE92CC2422}"/>
                </a:ext>
              </a:extLst>
            </p:cNvPr>
            <p:cNvSpPr/>
            <p:nvPr/>
          </p:nvSpPr>
          <p:spPr>
            <a:xfrm>
              <a:off x="9145493" y="4081726"/>
              <a:ext cx="203200" cy="203200"/>
            </a:xfrm>
            <a:prstGeom prst="rect">
              <a:avLst/>
            </a:prstGeom>
            <a:solidFill>
              <a:srgbClr val="1990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6" name="Group 25">
            <a:extLst>
              <a:ext uri="{FF2B5EF4-FFF2-40B4-BE49-F238E27FC236}">
                <a16:creationId xmlns:a16="http://schemas.microsoft.com/office/drawing/2014/main" id="{BBE4FA8D-263E-40FC-A94E-89BA9046421A}"/>
              </a:ext>
            </a:extLst>
          </p:cNvPr>
          <p:cNvGrpSpPr/>
          <p:nvPr/>
        </p:nvGrpSpPr>
        <p:grpSpPr>
          <a:xfrm>
            <a:off x="9111258" y="5024912"/>
            <a:ext cx="1190533" cy="246221"/>
            <a:chOff x="9145493" y="4060216"/>
            <a:chExt cx="1190533" cy="246221"/>
          </a:xfrm>
        </p:grpSpPr>
        <p:sp>
          <p:nvSpPr>
            <p:cNvPr id="27" name="Rectangle 26">
              <a:extLst>
                <a:ext uri="{FF2B5EF4-FFF2-40B4-BE49-F238E27FC236}">
                  <a16:creationId xmlns:a16="http://schemas.microsoft.com/office/drawing/2014/main" id="{FDD57744-F5B7-4803-B60C-A28021EB0B67}"/>
                </a:ext>
              </a:extLst>
            </p:cNvPr>
            <p:cNvSpPr/>
            <p:nvPr/>
          </p:nvSpPr>
          <p:spPr>
            <a:xfrm>
              <a:off x="9417505" y="4060216"/>
              <a:ext cx="918521" cy="246221"/>
            </a:xfrm>
            <a:prstGeom prst="rect">
              <a:avLst/>
            </a:prstGeom>
          </p:spPr>
          <p:txBody>
            <a:bodyPr wrap="none" lIns="0" tIns="0" rIns="0" bIns="0" anchor="ctr">
              <a:spAutoFit/>
            </a:bodyPr>
            <a:lstStyle/>
            <a:p>
              <a:r>
                <a:rPr lang="en-US" sz="1600" b="1" dirty="0">
                  <a:latin typeface="Arial" panose="020B0604020202020204" pitchFamily="34" charset="0"/>
                  <a:cs typeface="Arial" panose="020B0604020202020204" pitchFamily="34" charset="0"/>
                </a:rPr>
                <a:t>10.0−31.6</a:t>
              </a:r>
              <a:endParaRPr lang="en-US" sz="1600" b="1" dirty="0"/>
            </a:p>
          </p:txBody>
        </p:sp>
        <p:sp>
          <p:nvSpPr>
            <p:cNvPr id="28" name="Rectangle 27">
              <a:extLst>
                <a:ext uri="{FF2B5EF4-FFF2-40B4-BE49-F238E27FC236}">
                  <a16:creationId xmlns:a16="http://schemas.microsoft.com/office/drawing/2014/main" id="{C25C4DF5-8518-4AD2-BDDE-4E99B3B0E8EB}"/>
                </a:ext>
              </a:extLst>
            </p:cNvPr>
            <p:cNvSpPr/>
            <p:nvPr/>
          </p:nvSpPr>
          <p:spPr>
            <a:xfrm>
              <a:off x="9145493" y="4081726"/>
              <a:ext cx="203200" cy="203200"/>
            </a:xfrm>
            <a:prstGeom prst="rect">
              <a:avLst/>
            </a:prstGeom>
            <a:solidFill>
              <a:srgbClr val="38B4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29" name="Group 28">
            <a:extLst>
              <a:ext uri="{FF2B5EF4-FFF2-40B4-BE49-F238E27FC236}">
                <a16:creationId xmlns:a16="http://schemas.microsoft.com/office/drawing/2014/main" id="{3E8B0400-607B-4F4E-9A6A-2346961ED9F9}"/>
              </a:ext>
            </a:extLst>
          </p:cNvPr>
          <p:cNvGrpSpPr/>
          <p:nvPr/>
        </p:nvGrpSpPr>
        <p:grpSpPr>
          <a:xfrm>
            <a:off x="9111258" y="5339746"/>
            <a:ext cx="1304346" cy="246221"/>
            <a:chOff x="9145493" y="4060216"/>
            <a:chExt cx="1304346" cy="246221"/>
          </a:xfrm>
        </p:grpSpPr>
        <p:sp>
          <p:nvSpPr>
            <p:cNvPr id="30" name="Rectangle 29">
              <a:extLst>
                <a:ext uri="{FF2B5EF4-FFF2-40B4-BE49-F238E27FC236}">
                  <a16:creationId xmlns:a16="http://schemas.microsoft.com/office/drawing/2014/main" id="{82F4A27A-C546-480B-AC41-1095D7A97A98}"/>
                </a:ext>
              </a:extLst>
            </p:cNvPr>
            <p:cNvSpPr/>
            <p:nvPr/>
          </p:nvSpPr>
          <p:spPr>
            <a:xfrm>
              <a:off x="9417505" y="4060216"/>
              <a:ext cx="1032334" cy="246221"/>
            </a:xfrm>
            <a:prstGeom prst="rect">
              <a:avLst/>
            </a:prstGeom>
          </p:spPr>
          <p:txBody>
            <a:bodyPr wrap="none" lIns="0" tIns="0" rIns="0" bIns="0" anchor="ctr">
              <a:spAutoFit/>
            </a:bodyPr>
            <a:lstStyle/>
            <a:p>
              <a:r>
                <a:rPr lang="en-US" sz="1600" b="1" dirty="0">
                  <a:latin typeface="Arial" panose="020B0604020202020204" pitchFamily="34" charset="0"/>
                  <a:cs typeface="Arial" panose="020B0604020202020204" pitchFamily="34" charset="0"/>
                </a:rPr>
                <a:t>31.6−100.0</a:t>
              </a:r>
              <a:endParaRPr lang="en-US" sz="1600" b="1" dirty="0"/>
            </a:p>
          </p:txBody>
        </p:sp>
        <p:sp>
          <p:nvSpPr>
            <p:cNvPr id="31" name="Rectangle 30">
              <a:extLst>
                <a:ext uri="{FF2B5EF4-FFF2-40B4-BE49-F238E27FC236}">
                  <a16:creationId xmlns:a16="http://schemas.microsoft.com/office/drawing/2014/main" id="{3B4D6D21-102C-4E3D-910F-3032117BC8AC}"/>
                </a:ext>
              </a:extLst>
            </p:cNvPr>
            <p:cNvSpPr/>
            <p:nvPr/>
          </p:nvSpPr>
          <p:spPr>
            <a:xfrm>
              <a:off x="9145493" y="4081726"/>
              <a:ext cx="203200" cy="203200"/>
            </a:xfrm>
            <a:prstGeom prst="rect">
              <a:avLst/>
            </a:prstGeom>
            <a:solidFill>
              <a:srgbClr val="91C84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32" name="Group 31">
            <a:extLst>
              <a:ext uri="{FF2B5EF4-FFF2-40B4-BE49-F238E27FC236}">
                <a16:creationId xmlns:a16="http://schemas.microsoft.com/office/drawing/2014/main" id="{3EEB2997-DE56-41E0-AA69-D963AB09FB76}"/>
              </a:ext>
            </a:extLst>
          </p:cNvPr>
          <p:cNvGrpSpPr/>
          <p:nvPr/>
        </p:nvGrpSpPr>
        <p:grpSpPr>
          <a:xfrm>
            <a:off x="9111258" y="5654581"/>
            <a:ext cx="1418160" cy="246221"/>
            <a:chOff x="9145493" y="4060216"/>
            <a:chExt cx="1418160" cy="246221"/>
          </a:xfrm>
        </p:grpSpPr>
        <p:sp>
          <p:nvSpPr>
            <p:cNvPr id="33" name="Rectangle 32">
              <a:extLst>
                <a:ext uri="{FF2B5EF4-FFF2-40B4-BE49-F238E27FC236}">
                  <a16:creationId xmlns:a16="http://schemas.microsoft.com/office/drawing/2014/main" id="{99210E1A-9980-4E33-B46E-FD31D40F11A5}"/>
                </a:ext>
              </a:extLst>
            </p:cNvPr>
            <p:cNvSpPr/>
            <p:nvPr/>
          </p:nvSpPr>
          <p:spPr>
            <a:xfrm>
              <a:off x="9417505" y="4060216"/>
              <a:ext cx="1146148" cy="246221"/>
            </a:xfrm>
            <a:prstGeom prst="rect">
              <a:avLst/>
            </a:prstGeom>
          </p:spPr>
          <p:txBody>
            <a:bodyPr wrap="none" lIns="0" tIns="0" rIns="0" bIns="0" anchor="ctr">
              <a:spAutoFit/>
            </a:bodyPr>
            <a:lstStyle/>
            <a:p>
              <a:r>
                <a:rPr lang="en-US" sz="1600" b="1" dirty="0">
                  <a:latin typeface="Arial" panose="020B0604020202020204" pitchFamily="34" charset="0"/>
                  <a:cs typeface="Arial" panose="020B0604020202020204" pitchFamily="34" charset="0"/>
                </a:rPr>
                <a:t>100.0−157.0</a:t>
              </a:r>
              <a:endParaRPr lang="en-US" sz="1600" b="1" dirty="0"/>
            </a:p>
          </p:txBody>
        </p:sp>
        <p:sp>
          <p:nvSpPr>
            <p:cNvPr id="34" name="Rectangle 33">
              <a:extLst>
                <a:ext uri="{FF2B5EF4-FFF2-40B4-BE49-F238E27FC236}">
                  <a16:creationId xmlns:a16="http://schemas.microsoft.com/office/drawing/2014/main" id="{DD99F528-9EC2-4CD4-A823-1A60BD806098}"/>
                </a:ext>
              </a:extLst>
            </p:cNvPr>
            <p:cNvSpPr/>
            <p:nvPr/>
          </p:nvSpPr>
          <p:spPr>
            <a:xfrm>
              <a:off x="9145493" y="4081726"/>
              <a:ext cx="203200" cy="203200"/>
            </a:xfrm>
            <a:prstGeom prst="rect">
              <a:avLst/>
            </a:prstGeom>
            <a:solidFill>
              <a:srgbClr val="FDE41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35" name="Footer Placeholder 8">
            <a:extLst>
              <a:ext uri="{FF2B5EF4-FFF2-40B4-BE49-F238E27FC236}">
                <a16:creationId xmlns:a16="http://schemas.microsoft.com/office/drawing/2014/main" id="{D2FC653B-57E7-3949-8EC7-5331FAE15C62}"/>
              </a:ext>
            </a:extLst>
          </p:cNvPr>
          <p:cNvSpPr>
            <a:spLocks noGrp="1"/>
          </p:cNvSpPr>
          <p:nvPr>
            <p:ph type="ftr" sz="quarter" idx="11"/>
          </p:nvPr>
        </p:nvSpPr>
        <p:spPr>
          <a:xfrm>
            <a:off x="9037226" y="6138134"/>
            <a:ext cx="3080743" cy="491266"/>
          </a:xfrm>
        </p:spPr>
        <p:txBody>
          <a:bodyPr/>
          <a:lstStyle/>
          <a:p>
            <a:r>
              <a:rPr lang="en-US" dirty="0"/>
              <a:t>Rossi RM, et al. </a:t>
            </a:r>
            <a:r>
              <a:rPr lang="en-US" i="1" dirty="0"/>
              <a:t>Obstet Gynecol. </a:t>
            </a:r>
            <a:r>
              <a:rPr lang="en-US" dirty="0"/>
              <a:t>2020;135(2):387-395.</a:t>
            </a:r>
          </a:p>
        </p:txBody>
      </p:sp>
    </p:spTree>
    <p:extLst>
      <p:ext uri="{BB962C8B-B14F-4D97-AF65-F5344CB8AC3E}">
        <p14:creationId xmlns:p14="http://schemas.microsoft.com/office/powerpoint/2010/main" val="33104974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517A-88AA-4959-8300-BAF019A6F535}"/>
              </a:ext>
            </a:extLst>
          </p:cNvPr>
          <p:cNvSpPr>
            <a:spLocks noGrp="1"/>
          </p:cNvSpPr>
          <p:nvPr>
            <p:ph type="title"/>
          </p:nvPr>
        </p:nvSpPr>
        <p:spPr>
          <a:xfrm>
            <a:off x="381000" y="457200"/>
            <a:ext cx="11430000" cy="984885"/>
          </a:xfrm>
        </p:spPr>
        <p:txBody>
          <a:bodyPr/>
          <a:lstStyle/>
          <a:p>
            <a:r>
              <a:rPr lang="en-US" sz="4000" dirty="0"/>
              <a:t>Maternal Characteristics</a:t>
            </a:r>
            <a:br>
              <a:rPr lang="en-US" sz="4000" dirty="0"/>
            </a:br>
            <a:r>
              <a:rPr lang="en-US" sz="3200" b="0" i="1" dirty="0">
                <a:solidFill>
                  <a:schemeClr val="tx1"/>
                </a:solidFill>
              </a:rPr>
              <a:t>Hepatitis C vs Non-Hepatitis C</a:t>
            </a:r>
            <a:r>
              <a:rPr lang="en-US" sz="3200" b="0" i="1" dirty="0">
                <a:solidFill>
                  <a:schemeClr val="tx1"/>
                </a:solidFill>
                <a:cs typeface="Arial" panose="020B0604020202020204" pitchFamily="34" charset="0"/>
              </a:rPr>
              <a:t>−Affected Pregnancies</a:t>
            </a:r>
            <a:r>
              <a:rPr lang="en-US" sz="3200" b="0" i="1" baseline="30000" dirty="0">
                <a:solidFill>
                  <a:schemeClr val="tx1"/>
                </a:solidFill>
                <a:cs typeface="Arial" panose="020B0604020202020204" pitchFamily="34" charset="0"/>
              </a:rPr>
              <a:t>1</a:t>
            </a:r>
            <a:endParaRPr lang="en-US" sz="3200" b="0" i="1" baseline="30000" dirty="0">
              <a:solidFill>
                <a:schemeClr val="tx1"/>
              </a:solidFill>
            </a:endParaRPr>
          </a:p>
        </p:txBody>
      </p:sp>
      <p:sp>
        <p:nvSpPr>
          <p:cNvPr id="10" name="Content Placeholder 9">
            <a:extLst>
              <a:ext uri="{FF2B5EF4-FFF2-40B4-BE49-F238E27FC236}">
                <a16:creationId xmlns:a16="http://schemas.microsoft.com/office/drawing/2014/main" id="{ACA9561A-5A98-4370-AD8E-E3559B387614}"/>
              </a:ext>
            </a:extLst>
          </p:cNvPr>
          <p:cNvSpPr>
            <a:spLocks noGrp="1"/>
          </p:cNvSpPr>
          <p:nvPr>
            <p:ph sz="half" idx="2"/>
          </p:nvPr>
        </p:nvSpPr>
        <p:spPr>
          <a:xfrm>
            <a:off x="6931154" y="1600198"/>
            <a:ext cx="5181600" cy="3494693"/>
          </a:xfrm>
        </p:spPr>
        <p:txBody>
          <a:bodyPr/>
          <a:lstStyle/>
          <a:p>
            <a:pPr marL="0" indent="0" algn="ctr">
              <a:buNone/>
            </a:pPr>
            <a:r>
              <a:rPr lang="en-US" sz="2000" b="1" dirty="0">
                <a:solidFill>
                  <a:srgbClr val="0070C0"/>
                </a:solidFill>
              </a:rPr>
              <a:t>Maternal Hepatitis C Prevalence,</a:t>
            </a:r>
            <a:br>
              <a:rPr lang="en-US" sz="2000" b="1" dirty="0">
                <a:solidFill>
                  <a:srgbClr val="0070C0"/>
                </a:solidFill>
              </a:rPr>
            </a:br>
            <a:r>
              <a:rPr lang="en-US" sz="2000" b="1" dirty="0">
                <a:solidFill>
                  <a:srgbClr val="0070C0"/>
                </a:solidFill>
              </a:rPr>
              <a:t>by Race: 2009</a:t>
            </a:r>
            <a:r>
              <a:rPr lang="en-US" sz="2000" b="1" dirty="0">
                <a:solidFill>
                  <a:srgbClr val="0070C0"/>
                </a:solidFill>
                <a:cs typeface="Arial" panose="020B0604020202020204" pitchFamily="34" charset="0"/>
              </a:rPr>
              <a:t>−2017</a:t>
            </a:r>
            <a:r>
              <a:rPr lang="en-US" sz="2000" b="1" baseline="30000" dirty="0">
                <a:solidFill>
                  <a:srgbClr val="0070C0"/>
                </a:solidFill>
                <a:cs typeface="Arial" panose="020B0604020202020204" pitchFamily="34" charset="0"/>
              </a:rPr>
              <a:t>1</a:t>
            </a:r>
            <a:endParaRPr lang="en-US" sz="2000" b="1" baseline="30000" dirty="0">
              <a:solidFill>
                <a:srgbClr val="0070C0"/>
              </a:solidFill>
            </a:endParaRPr>
          </a:p>
        </p:txBody>
      </p:sp>
      <p:sp>
        <p:nvSpPr>
          <p:cNvPr id="7" name="Footer Placeholder 6">
            <a:extLst>
              <a:ext uri="{FF2B5EF4-FFF2-40B4-BE49-F238E27FC236}">
                <a16:creationId xmlns:a16="http://schemas.microsoft.com/office/drawing/2014/main" id="{140F94D0-F588-45B0-AC16-5B3C57DBAFD7}"/>
              </a:ext>
            </a:extLst>
          </p:cNvPr>
          <p:cNvSpPr>
            <a:spLocks noGrp="1"/>
          </p:cNvSpPr>
          <p:nvPr>
            <p:ph type="ftr" sz="quarter" idx="11"/>
          </p:nvPr>
        </p:nvSpPr>
        <p:spPr>
          <a:xfrm>
            <a:off x="361740" y="6506471"/>
            <a:ext cx="12083374" cy="246221"/>
          </a:xfrm>
          <a:prstGeom prst="rect">
            <a:avLst/>
          </a:prstGeom>
        </p:spPr>
        <p:txBody>
          <a:bodyPr vert="horz" wrap="square" lIns="0" tIns="0" rIns="0" bIns="0" rtlCol="0" anchor="b">
            <a:spAutoFit/>
          </a:bodyPr>
          <a:lstStyle>
            <a:defPPr>
              <a:defRPr lang="en-US"/>
            </a:defPPr>
            <a:lvl1pPr marL="0" algn="l" defTabSz="914400" rtl="0" eaLnBrk="1" latinLnBrk="0" hangingPunct="1">
              <a:defRPr sz="1200" b="1" kern="120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0" dirty="0"/>
              <a:t>1. Rossi RM, et al. </a:t>
            </a:r>
            <a:r>
              <a:rPr lang="en-US" sz="1600" b="0" i="1" dirty="0" err="1"/>
              <a:t>Obstet</a:t>
            </a:r>
            <a:r>
              <a:rPr lang="en-US" sz="1600" b="0" i="1" dirty="0"/>
              <a:t> Gynecol. </a:t>
            </a:r>
            <a:r>
              <a:rPr lang="en-US" sz="1600" b="0" dirty="0"/>
              <a:t>2020;135(2):387-395; 2. Patrick SW, et al. </a:t>
            </a:r>
            <a:r>
              <a:rPr lang="en-US" sz="1600" b="0" i="1" dirty="0"/>
              <a:t>MMWR </a:t>
            </a:r>
            <a:r>
              <a:rPr lang="en-US" sz="1600" b="0" i="1" dirty="0" err="1"/>
              <a:t>Morb</a:t>
            </a:r>
            <a:r>
              <a:rPr lang="en-US" sz="1600" b="0" i="1" dirty="0"/>
              <a:t> Mortal </a:t>
            </a:r>
            <a:r>
              <a:rPr lang="en-US" sz="1600" b="0" i="1" dirty="0" err="1"/>
              <a:t>Wkly</a:t>
            </a:r>
            <a:r>
              <a:rPr lang="en-US" sz="1600" b="0" dirty="0"/>
              <a:t> Rep. 2017;66(18):470-473.</a:t>
            </a:r>
          </a:p>
        </p:txBody>
      </p:sp>
      <p:sp>
        <p:nvSpPr>
          <p:cNvPr id="4" name="Rectangle 3">
            <a:extLst>
              <a:ext uri="{FF2B5EF4-FFF2-40B4-BE49-F238E27FC236}">
                <a16:creationId xmlns:a16="http://schemas.microsoft.com/office/drawing/2014/main" id="{D7A7B468-AE5C-4138-AD9F-C08F3A76827F}"/>
              </a:ext>
            </a:extLst>
          </p:cNvPr>
          <p:cNvSpPr/>
          <p:nvPr/>
        </p:nvSpPr>
        <p:spPr>
          <a:xfrm>
            <a:off x="6453550" y="5328962"/>
            <a:ext cx="5558410" cy="881780"/>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lgn="ctr">
              <a:lnSpc>
                <a:spcPct val="95000"/>
              </a:lnSpc>
            </a:pPr>
            <a:r>
              <a:rPr lang="en-US" b="1" dirty="0">
                <a:solidFill>
                  <a:schemeClr val="bg1"/>
                </a:solidFill>
              </a:rPr>
              <a:t>Hepatitis C infection is associated with increased risk of gestational diabetes, cholestasis of pregnancy, and preterm birth.</a:t>
            </a:r>
            <a:endParaRPr lang="en-US" b="1" baseline="30000" dirty="0">
              <a:solidFill>
                <a:schemeClr val="bg1"/>
              </a:solidFill>
            </a:endParaRPr>
          </a:p>
        </p:txBody>
      </p:sp>
      <p:graphicFrame>
        <p:nvGraphicFramePr>
          <p:cNvPr id="11" name="Table 11">
            <a:extLst>
              <a:ext uri="{FF2B5EF4-FFF2-40B4-BE49-F238E27FC236}">
                <a16:creationId xmlns:a16="http://schemas.microsoft.com/office/drawing/2014/main" id="{77E75C59-F9DD-48F3-9F62-DC4C365204EC}"/>
              </a:ext>
            </a:extLst>
          </p:cNvPr>
          <p:cNvGraphicFramePr>
            <a:graphicFrameLocks noGrp="1"/>
          </p:cNvGraphicFramePr>
          <p:nvPr>
            <p:extLst>
              <p:ext uri="{D42A27DB-BD31-4B8C-83A1-F6EECF244321}">
                <p14:modId xmlns:p14="http://schemas.microsoft.com/office/powerpoint/2010/main" val="22064004"/>
              </p:ext>
            </p:extLst>
          </p:nvPr>
        </p:nvGraphicFramePr>
        <p:xfrm>
          <a:off x="361740" y="1600198"/>
          <a:ext cx="5715000" cy="4610544"/>
        </p:xfrm>
        <a:graphic>
          <a:graphicData uri="http://schemas.openxmlformats.org/drawingml/2006/table">
            <a:tbl>
              <a:tblPr firstRow="1" bandRow="1">
                <a:tableStyleId>{5C22544A-7EE6-4342-B048-85BDC9FD1C3A}</a:tableStyleId>
              </a:tblPr>
              <a:tblGrid>
                <a:gridCol w="518706">
                  <a:extLst>
                    <a:ext uri="{9D8B030D-6E8A-4147-A177-3AD203B41FA5}">
                      <a16:colId xmlns:a16="http://schemas.microsoft.com/office/drawing/2014/main" val="480950385"/>
                    </a:ext>
                  </a:extLst>
                </a:gridCol>
                <a:gridCol w="1673911">
                  <a:extLst>
                    <a:ext uri="{9D8B030D-6E8A-4147-A177-3AD203B41FA5}">
                      <a16:colId xmlns:a16="http://schemas.microsoft.com/office/drawing/2014/main" val="4188438234"/>
                    </a:ext>
                  </a:extLst>
                </a:gridCol>
                <a:gridCol w="1262269">
                  <a:extLst>
                    <a:ext uri="{9D8B030D-6E8A-4147-A177-3AD203B41FA5}">
                      <a16:colId xmlns:a16="http://schemas.microsoft.com/office/drawing/2014/main" val="860885435"/>
                    </a:ext>
                  </a:extLst>
                </a:gridCol>
                <a:gridCol w="1580322">
                  <a:extLst>
                    <a:ext uri="{9D8B030D-6E8A-4147-A177-3AD203B41FA5}">
                      <a16:colId xmlns:a16="http://schemas.microsoft.com/office/drawing/2014/main" val="3296266784"/>
                    </a:ext>
                  </a:extLst>
                </a:gridCol>
                <a:gridCol w="679792">
                  <a:extLst>
                    <a:ext uri="{9D8B030D-6E8A-4147-A177-3AD203B41FA5}">
                      <a16:colId xmlns:a16="http://schemas.microsoft.com/office/drawing/2014/main" val="1569144221"/>
                    </a:ext>
                  </a:extLst>
                </a:gridCol>
              </a:tblGrid>
              <a:tr h="298176">
                <a:tc gridSpan="2">
                  <a:txBody>
                    <a:bodyPr/>
                    <a:lstStyle/>
                    <a:p>
                      <a:pPr>
                        <a:lnSpc>
                          <a:spcPct val="90000"/>
                        </a:lnSpc>
                      </a:pPr>
                      <a:r>
                        <a:rPr lang="pt-BR" sz="1400" dirty="0">
                          <a:latin typeface="Arial Narrow" panose="020B0606020202030204" pitchFamily="34" charset="0"/>
                        </a:rPr>
                        <a:t>Characteristic</a:t>
                      </a:r>
                      <a:endParaRPr lang="en-US" sz="1400" dirty="0">
                        <a:latin typeface="Arial Narrow" panose="020B0606020202030204" pitchFamily="34" charset="0"/>
                      </a:endParaRPr>
                    </a:p>
                  </a:txBody>
                  <a:tcPr marT="27432" marB="27432"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dirty="0"/>
                    </a:p>
                  </a:txBody>
                  <a:tcPr/>
                </a:tc>
                <a:tc>
                  <a:txBody>
                    <a:bodyPr/>
                    <a:lstStyle/>
                    <a:p>
                      <a:pPr algn="ctr">
                        <a:lnSpc>
                          <a:spcPct val="90000"/>
                        </a:lnSpc>
                      </a:pPr>
                      <a:r>
                        <a:rPr lang="pt-BR" sz="1400" dirty="0">
                          <a:latin typeface="Arial Narrow" panose="020B0606020202030204" pitchFamily="34" charset="0"/>
                        </a:rPr>
                        <a:t>HCV N=561,162</a:t>
                      </a:r>
                      <a:br>
                        <a:rPr lang="pt-BR" sz="1400" dirty="0">
                          <a:latin typeface="Arial Narrow" panose="020B0606020202030204" pitchFamily="34" charset="0"/>
                        </a:rPr>
                      </a:br>
                      <a:r>
                        <a:rPr lang="pt-BR" sz="1400" dirty="0">
                          <a:latin typeface="Arial Narrow" panose="020B0606020202030204" pitchFamily="34" charset="0"/>
                        </a:rPr>
                        <a:t>n (%)</a:t>
                      </a:r>
                      <a:endParaRPr lang="en-US" sz="1400" dirty="0">
                        <a:latin typeface="Arial Narrow" panose="020B0606020202030204" pitchFamily="34" charset="0"/>
                      </a:endParaRPr>
                    </a:p>
                  </a:txBody>
                  <a:tcPr marT="27432" marB="27432"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ct val="90000"/>
                        </a:lnSpc>
                      </a:pPr>
                      <a:r>
                        <a:rPr lang="pt-BR" sz="1400" dirty="0">
                          <a:latin typeface="Arial Narrow" panose="020B0606020202030204" pitchFamily="34" charset="0"/>
                        </a:rPr>
                        <a:t>Non-HCV N=515,203,728</a:t>
                      </a:r>
                      <a:br>
                        <a:rPr lang="pt-BR" sz="1400" dirty="0">
                          <a:latin typeface="Arial Narrow" panose="020B0606020202030204" pitchFamily="34" charset="0"/>
                        </a:rPr>
                      </a:br>
                      <a:r>
                        <a:rPr lang="pt-BR" sz="1400" dirty="0">
                          <a:latin typeface="Arial Narrow" panose="020B0606020202030204" pitchFamily="34" charset="0"/>
                        </a:rPr>
                        <a:t>n (%)</a:t>
                      </a:r>
                      <a:endParaRPr lang="en-US" sz="1400" dirty="0">
                        <a:latin typeface="Arial Narrow" panose="020B0606020202030204" pitchFamily="34" charset="0"/>
                      </a:endParaRPr>
                    </a:p>
                  </a:txBody>
                  <a:tcPr marT="27432" marB="27432"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ct val="90000"/>
                        </a:lnSpc>
                      </a:pPr>
                      <a:r>
                        <a:rPr lang="pt-BR" sz="1400" i="1" dirty="0">
                          <a:latin typeface="Arial Narrow" panose="020B0606020202030204" pitchFamily="34" charset="0"/>
                        </a:rPr>
                        <a:t>P</a:t>
                      </a:r>
                      <a:endParaRPr lang="en-US" sz="1400" i="1" dirty="0">
                        <a:latin typeface="Arial Narrow" panose="020B0606020202030204" pitchFamily="34" charset="0"/>
                      </a:endParaRPr>
                    </a:p>
                  </a:txBody>
                  <a:tcPr marT="27432" marB="27432"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898399249"/>
                  </a:ext>
                </a:extLst>
              </a:tr>
              <a:tr h="255832">
                <a:tc rowSpan="5">
                  <a:txBody>
                    <a:bodyPr/>
                    <a:lstStyle/>
                    <a:p>
                      <a:pPr algn="ctr">
                        <a:lnSpc>
                          <a:spcPct val="90000"/>
                        </a:lnSpc>
                      </a:pPr>
                      <a:r>
                        <a:rPr lang="en-US" sz="1600" b="1" dirty="0">
                          <a:latin typeface="Arial Narrow" panose="020B0606020202030204" pitchFamily="34" charset="0"/>
                        </a:rPr>
                        <a:t>Race</a:t>
                      </a:r>
                    </a:p>
                  </a:txBody>
                  <a:tcPr marT="27432" marB="27432" vert="vert27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b="1" dirty="0">
                          <a:solidFill>
                            <a:srgbClr val="C00000"/>
                          </a:solidFill>
                          <a:latin typeface="Arial Narrow" panose="020B0606020202030204" pitchFamily="34" charset="0"/>
                        </a:rPr>
                        <a:t>Non-Hispanic white</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b="1" dirty="0">
                          <a:solidFill>
                            <a:srgbClr val="C00000"/>
                          </a:solidFill>
                          <a:latin typeface="Arial Narrow" panose="020B0606020202030204" pitchFamily="34" charset="0"/>
                        </a:rPr>
                        <a:t>48,721 (79.7)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b="1" dirty="0">
                          <a:solidFill>
                            <a:srgbClr val="C00000"/>
                          </a:solidFill>
                          <a:latin typeface="Arial Narrow" panose="020B0606020202030204" pitchFamily="34" charset="0"/>
                        </a:rPr>
                        <a:t>7,927,310 (52.1)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1" dirty="0">
                          <a:solidFill>
                            <a:srgbClr val="C00000"/>
                          </a:solidFill>
                          <a:latin typeface="Arial Narrow" panose="020B0606020202030204" pitchFamily="34" charset="0"/>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8846070"/>
                  </a:ext>
                </a:extLst>
              </a:tr>
              <a:tr h="255832">
                <a:tc vMerge="1">
                  <a:txBody>
                    <a:bodyPr/>
                    <a:lstStyle/>
                    <a:p>
                      <a:endParaRPr lang="en-US" dirty="0"/>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dirty="0">
                          <a:latin typeface="Arial Narrow" panose="020B0606020202030204" pitchFamily="34" charset="0"/>
                        </a:rPr>
                        <a:t>Non-Hispanic black</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2892 (4.7)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a:latin typeface="Arial Narrow" panose="020B0606020202030204" pitchFamily="34" charset="0"/>
                        </a:rPr>
                        <a:t>2,161,667 (14.2)</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US" sz="1400" dirty="0">
                        <a:latin typeface="Arial Narrow" panose="020B0606020202030204" pitchFamily="34" charset="0"/>
                      </a:endParaRP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3889787"/>
                  </a:ext>
                </a:extLst>
              </a:tr>
              <a:tr h="255832">
                <a:tc vMerge="1">
                  <a:txBody>
                    <a:bodyPr/>
                    <a:lstStyle/>
                    <a:p>
                      <a:endParaRPr lang="en-US" dirty="0"/>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dirty="0">
                          <a:latin typeface="Arial Narrow" panose="020B0606020202030204" pitchFamily="34" charset="0"/>
                        </a:rPr>
                        <a:t>Non-Hispanic Asian</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770 (1.3)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a:latin typeface="Arial Narrow" panose="020B0606020202030204" pitchFamily="34" charset="0"/>
                        </a:rPr>
                        <a:t>958,060 (6.3)</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US" sz="1400" dirty="0">
                        <a:latin typeface="Arial Narrow" panose="020B0606020202030204" pitchFamily="34" charset="0"/>
                      </a:endParaRP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8872588"/>
                  </a:ext>
                </a:extLst>
              </a:tr>
              <a:tr h="255832">
                <a:tc vMerge="1">
                  <a:txBody>
                    <a:bodyPr/>
                    <a:lstStyle/>
                    <a:p>
                      <a:endParaRPr lang="en-US" dirty="0"/>
                    </a:p>
                  </a:txBody>
                  <a:tcPr/>
                </a:tc>
                <a:tc>
                  <a:txBody>
                    <a:bodyPr/>
                    <a:lstStyle/>
                    <a:p>
                      <a:pPr>
                        <a:lnSpc>
                          <a:spcPct val="90000"/>
                        </a:lnSpc>
                      </a:pPr>
                      <a:r>
                        <a:rPr lang="en-US" sz="1400" dirty="0">
                          <a:latin typeface="Arial Narrow" panose="020B0606020202030204" pitchFamily="34" charset="0"/>
                        </a:rPr>
                        <a:t>Hispanic</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4976 (8.1)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dirty="0">
                          <a:latin typeface="Arial Narrow" panose="020B0606020202030204" pitchFamily="34" charset="0"/>
                        </a:rPr>
                        <a:t>3,556,295 (23.5)</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US" sz="1400" dirty="0">
                        <a:latin typeface="Arial Narrow" panose="020B0606020202030204" pitchFamily="34" charset="0"/>
                      </a:endParaRP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48661322"/>
                  </a:ext>
                </a:extLst>
              </a:tr>
              <a:tr h="255832">
                <a:tc vMerge="1">
                  <a:txBody>
                    <a:bodyPr/>
                    <a:lstStyle/>
                    <a:p>
                      <a:endParaRPr lang="en-US" dirty="0"/>
                    </a:p>
                  </a:txBody>
                  <a:tcPr/>
                </a:tc>
                <a:tc>
                  <a:txBody>
                    <a:bodyPr/>
                    <a:lstStyle/>
                    <a:p>
                      <a:pPr>
                        <a:lnSpc>
                          <a:spcPct val="90000"/>
                        </a:lnSpc>
                      </a:pPr>
                      <a:r>
                        <a:rPr lang="en-US" sz="1400" dirty="0">
                          <a:latin typeface="Arial Narrow" panose="020B0606020202030204" pitchFamily="34" charset="0"/>
                        </a:rPr>
                        <a:t>Other</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3803 (6.2)</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590,396 (3.9)</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US" sz="1400" dirty="0">
                        <a:latin typeface="Arial Narrow" panose="020B0606020202030204" pitchFamily="34" charset="0"/>
                      </a:endParaRP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30449524"/>
                  </a:ext>
                </a:extLst>
              </a:tr>
              <a:tr h="255832">
                <a:tc rowSpan="3">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600" b="1" dirty="0">
                          <a:latin typeface="Arial Narrow" panose="020B0606020202030204" pitchFamily="34" charset="0"/>
                        </a:rPr>
                        <a:t>Social Factors</a:t>
                      </a:r>
                    </a:p>
                  </a:txBody>
                  <a:tcPr marT="27432" marB="27432" vert="vert27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a:latin typeface="Arial Narrow" panose="020B0606020202030204" pitchFamily="34" charset="0"/>
                        </a:rPr>
                        <a:t>Married</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latin typeface="Arial Narrow" panose="020B0606020202030204" pitchFamily="34" charset="0"/>
                        </a:rPr>
                        <a:t>15,032 (24.7)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latin typeface="Arial Narrow" panose="020B0606020202030204" pitchFamily="34" charset="0"/>
                        </a:rPr>
                        <a:t>8,838,815 (60.0)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479359"/>
                  </a:ext>
                </a:extLst>
              </a:tr>
              <a:tr h="454812">
                <a:tc vMerge="1">
                  <a:txBody>
                    <a:bodyPr/>
                    <a:lstStyle/>
                    <a:p>
                      <a:pPr>
                        <a:lnSpc>
                          <a:spcPct val="90000"/>
                        </a:lnSpc>
                      </a:pPr>
                      <a:endParaRPr lang="en-US" sz="1400" dirty="0">
                        <a:latin typeface="Arial Narrow" panose="020B0606020202030204" pitchFamily="34" charset="0"/>
                      </a:endParaRPr>
                    </a:p>
                  </a:txBody>
                  <a:tcPr anchor="ctr"/>
                </a:tc>
                <a:tc>
                  <a:txBody>
                    <a:bodyPr/>
                    <a:lstStyle/>
                    <a:p>
                      <a:pPr>
                        <a:lnSpc>
                          <a:spcPct val="90000"/>
                        </a:lnSpc>
                      </a:pPr>
                      <a:r>
                        <a:rPr lang="en-US" sz="1400" dirty="0">
                          <a:latin typeface="Arial Narrow" panose="020B0606020202030204" pitchFamily="34" charset="0"/>
                        </a:rPr>
                        <a:t>Less than 12th-grade education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latin typeface="Arial Narrow" panose="020B0606020202030204" pitchFamily="34" charset="0"/>
                        </a:rPr>
                        <a:t>15,654 (26.0)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a:latin typeface="Arial Narrow" panose="020B0606020202030204" pitchFamily="34" charset="0"/>
                        </a:rPr>
                        <a:t>2,130,022 (14.2)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482337"/>
                  </a:ext>
                </a:extLst>
              </a:tr>
              <a:tr h="255832">
                <a:tc vMerge="1">
                  <a:txBody>
                    <a:bodyPr/>
                    <a:lstStyle/>
                    <a:p>
                      <a:pPr>
                        <a:lnSpc>
                          <a:spcPct val="90000"/>
                        </a:lnSpc>
                      </a:pPr>
                      <a:endParaRPr lang="en-US" sz="1400" dirty="0">
                        <a:latin typeface="Arial Narrow" panose="020B0606020202030204" pitchFamily="34" charset="0"/>
                      </a:endParaRPr>
                    </a:p>
                  </a:txBody>
                  <a:tcPr anchor="ctr"/>
                </a:tc>
                <a:tc>
                  <a:txBody>
                    <a:bodyPr/>
                    <a:lstStyle/>
                    <a:p>
                      <a:pPr>
                        <a:lnSpc>
                          <a:spcPct val="90000"/>
                        </a:lnSpc>
                      </a:pPr>
                      <a:r>
                        <a:rPr lang="en-US" sz="1400" b="1" dirty="0">
                          <a:solidFill>
                            <a:srgbClr val="C00000"/>
                          </a:solidFill>
                          <a:latin typeface="Arial Narrow" panose="020B0606020202030204" pitchFamily="34" charset="0"/>
                        </a:rPr>
                        <a:t>Medicaid</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b="1" dirty="0">
                          <a:solidFill>
                            <a:srgbClr val="C00000"/>
                          </a:solidFill>
                          <a:latin typeface="Arial Narrow" panose="020B0606020202030204" pitchFamily="34" charset="0"/>
                        </a:rPr>
                        <a:t>47,320 (78.3)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b="1" dirty="0">
                          <a:solidFill>
                            <a:srgbClr val="C00000"/>
                          </a:solidFill>
                          <a:latin typeface="Arial Narrow" panose="020B0606020202030204" pitchFamily="34" charset="0"/>
                        </a:rPr>
                        <a:t>6,484,281 (42.9)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848503"/>
                  </a:ext>
                </a:extLst>
              </a:tr>
              <a:tr h="255832">
                <a:tc rowSpan="6">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600" b="1" dirty="0">
                          <a:latin typeface="Arial Narrow" panose="020B0606020202030204" pitchFamily="34" charset="0"/>
                        </a:rPr>
                        <a:t>Prenatal Factors</a:t>
                      </a:r>
                    </a:p>
                  </a:txBody>
                  <a:tcPr marT="27432" marB="27432" vert="vert27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90000"/>
                        </a:lnSpc>
                      </a:pPr>
                      <a:r>
                        <a:rPr lang="en-US" sz="1400" dirty="0">
                          <a:latin typeface="Arial Narrow" panose="020B0606020202030204" pitchFamily="34" charset="0"/>
                        </a:rPr>
                        <a:t>Parity</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1 (0–2)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1 (0–2)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4184477"/>
                  </a:ext>
                </a:extLst>
              </a:tr>
              <a:tr h="255832">
                <a:tc vMerge="1">
                  <a:txBody>
                    <a:bodyPr/>
                    <a:lstStyle/>
                    <a:p>
                      <a:pPr>
                        <a:lnSpc>
                          <a:spcPct val="90000"/>
                        </a:lnSpc>
                      </a:pPr>
                      <a:endParaRPr lang="en-US" sz="1400" dirty="0">
                        <a:latin typeface="Arial Narrow" panose="020B0606020202030204" pitchFamily="34" charset="0"/>
                      </a:endParaRPr>
                    </a:p>
                  </a:txBody>
                  <a:tcPr anchor="ctr"/>
                </a:tc>
                <a:tc>
                  <a:txBody>
                    <a:bodyPr/>
                    <a:lstStyle/>
                    <a:p>
                      <a:pPr>
                        <a:lnSpc>
                          <a:spcPct val="90000"/>
                        </a:lnSpc>
                      </a:pPr>
                      <a:r>
                        <a:rPr lang="en-US" sz="1400" dirty="0">
                          <a:latin typeface="Arial Narrow" panose="020B0606020202030204" pitchFamily="34" charset="0"/>
                        </a:rPr>
                        <a:t>Nulliparous</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15,747 (25.8)</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5,906,993 (38.9)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500044"/>
                  </a:ext>
                </a:extLst>
              </a:tr>
              <a:tr h="454812">
                <a:tc vMerge="1">
                  <a:txBody>
                    <a:bodyPr/>
                    <a:lstStyle/>
                    <a:p>
                      <a:pPr>
                        <a:lnSpc>
                          <a:spcPct val="90000"/>
                        </a:lnSpc>
                      </a:pPr>
                      <a:endParaRPr lang="en-US" sz="1400" dirty="0">
                        <a:latin typeface="Arial Narrow" panose="020B0606020202030204" pitchFamily="34" charset="0"/>
                      </a:endParaRPr>
                    </a:p>
                  </a:txBody>
                  <a:tcPr anchor="ctr"/>
                </a:tc>
                <a:tc>
                  <a:txBody>
                    <a:bodyPr/>
                    <a:lstStyle/>
                    <a:p>
                      <a:pPr>
                        <a:lnSpc>
                          <a:spcPct val="90000"/>
                        </a:lnSpc>
                      </a:pPr>
                      <a:r>
                        <a:rPr lang="en-US" sz="1400" dirty="0">
                          <a:latin typeface="Arial Narrow" panose="020B0606020202030204" pitchFamily="34" charset="0"/>
                        </a:rPr>
                        <a:t>History of prior cesarean birth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12,153 (19.9)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2,229,287 (15.1)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1817373"/>
                  </a:ext>
                </a:extLst>
              </a:tr>
              <a:tr h="255832">
                <a:tc vMerge="1">
                  <a:txBody>
                    <a:bodyPr/>
                    <a:lstStyle/>
                    <a:p>
                      <a:pPr>
                        <a:lnSpc>
                          <a:spcPct val="90000"/>
                        </a:lnSpc>
                      </a:pPr>
                      <a:endParaRPr lang="en-US" sz="1400" dirty="0">
                        <a:latin typeface="Arial Narrow" panose="020B0606020202030204" pitchFamily="34" charset="0"/>
                      </a:endParaRPr>
                    </a:p>
                  </a:txBody>
                  <a:tcPr anchor="ctr"/>
                </a:tc>
                <a:tc>
                  <a:txBody>
                    <a:bodyPr/>
                    <a:lstStyle/>
                    <a:p>
                      <a:pPr>
                        <a:lnSpc>
                          <a:spcPct val="90000"/>
                        </a:lnSpc>
                      </a:pPr>
                      <a:r>
                        <a:rPr lang="en-US" sz="1400" dirty="0">
                          <a:latin typeface="Arial Narrow" panose="020B0606020202030204" pitchFamily="34" charset="0"/>
                        </a:rPr>
                        <a:t>History of preterm birth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5180 (8.5)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448,129 (3.0)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29822345"/>
                  </a:ext>
                </a:extLst>
              </a:tr>
              <a:tr h="255832">
                <a:tc vMerge="1">
                  <a:txBody>
                    <a:bodyPr/>
                    <a:lstStyle/>
                    <a:p>
                      <a:pPr>
                        <a:lnSpc>
                          <a:spcPct val="90000"/>
                        </a:lnSpc>
                      </a:pPr>
                      <a:endParaRPr lang="en-US" sz="1400" dirty="0">
                        <a:latin typeface="Arial Narrow" panose="020B0606020202030204" pitchFamily="34" charset="0"/>
                      </a:endParaRPr>
                    </a:p>
                  </a:txBody>
                  <a:tcPr anchor="ctr"/>
                </a:tc>
                <a:tc>
                  <a:txBody>
                    <a:bodyPr/>
                    <a:lstStyle/>
                    <a:p>
                      <a:pPr>
                        <a:lnSpc>
                          <a:spcPct val="90000"/>
                        </a:lnSpc>
                      </a:pPr>
                      <a:r>
                        <a:rPr lang="en-US" sz="1400" b="1" dirty="0">
                          <a:solidFill>
                            <a:srgbClr val="C00000"/>
                          </a:solidFill>
                          <a:latin typeface="Arial Narrow" panose="020B0606020202030204" pitchFamily="34" charset="0"/>
                        </a:rPr>
                        <a:t>Cigarette smoking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b="1" dirty="0">
                          <a:solidFill>
                            <a:srgbClr val="C00000"/>
                          </a:solidFill>
                          <a:latin typeface="Arial Narrow" panose="020B0606020202030204" pitchFamily="34" charset="0"/>
                        </a:rPr>
                        <a:t>36,929 (61.4) </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b="1" dirty="0">
                          <a:solidFill>
                            <a:srgbClr val="C00000"/>
                          </a:solidFill>
                          <a:latin typeface="Arial Narrow" panose="020B0606020202030204" pitchFamily="34" charset="0"/>
                        </a:rPr>
                        <a:t>1,101,519 (7.3)</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6195638"/>
                  </a:ext>
                </a:extLst>
              </a:tr>
              <a:tr h="255832">
                <a:tc vMerge="1">
                  <a:txBody>
                    <a:bodyPr/>
                    <a:lstStyle/>
                    <a:p>
                      <a:pPr>
                        <a:lnSpc>
                          <a:spcPct val="90000"/>
                        </a:lnSpc>
                      </a:pPr>
                      <a:endParaRPr lang="en-US" sz="1400" dirty="0">
                        <a:latin typeface="Arial Narrow" panose="020B0606020202030204" pitchFamily="34" charset="0"/>
                      </a:endParaRPr>
                    </a:p>
                  </a:txBody>
                  <a:tcPr anchor="ctr"/>
                </a:tc>
                <a:tc>
                  <a:txBody>
                    <a:bodyPr/>
                    <a:lstStyle/>
                    <a:p>
                      <a:pPr>
                        <a:lnSpc>
                          <a:spcPct val="90000"/>
                        </a:lnSpc>
                      </a:pPr>
                      <a:r>
                        <a:rPr lang="en-US" sz="1400" dirty="0">
                          <a:latin typeface="Arial Narrow" panose="020B0606020202030204" pitchFamily="34" charset="0"/>
                        </a:rPr>
                        <a:t>No prenatal care</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3412 (5.9)</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400" dirty="0">
                          <a:latin typeface="Arial Narrow" panose="020B0606020202030204" pitchFamily="34" charset="0"/>
                        </a:rPr>
                        <a:t>228,556 (1.6)</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&lt;0.001</a:t>
                      </a:r>
                    </a:p>
                  </a:txBody>
                  <a:tcPr marT="27432" marB="27432"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26163"/>
                  </a:ext>
                </a:extLst>
              </a:tr>
            </a:tbl>
          </a:graphicData>
        </a:graphic>
      </p:graphicFrame>
      <p:sp>
        <p:nvSpPr>
          <p:cNvPr id="14" name="Rectangle 13">
            <a:extLst>
              <a:ext uri="{FF2B5EF4-FFF2-40B4-BE49-F238E27FC236}">
                <a16:creationId xmlns:a16="http://schemas.microsoft.com/office/drawing/2014/main" id="{6BD1DB25-BB4B-4449-8A51-3280F7B7722F}"/>
              </a:ext>
            </a:extLst>
          </p:cNvPr>
          <p:cNvSpPr/>
          <p:nvPr/>
        </p:nvSpPr>
        <p:spPr>
          <a:xfrm rot="16200000">
            <a:off x="5392014" y="3455740"/>
            <a:ext cx="2551981" cy="526298"/>
          </a:xfrm>
          <a:prstGeom prst="rect">
            <a:avLst/>
          </a:prstGeom>
        </p:spPr>
        <p:txBody>
          <a:bodyPr wrap="none" lIns="0" tIns="0" rIns="0" bIns="0" anchor="ctr">
            <a:spAutoFit/>
          </a:bodyPr>
          <a:lstStyle/>
          <a:p>
            <a:pPr algn="ctr">
              <a:lnSpc>
                <a:spcPct val="95000"/>
              </a:lnSpc>
            </a:pPr>
            <a:r>
              <a:rPr lang="en-US" b="1" dirty="0">
                <a:latin typeface="Arial" panose="020B0604020202020204" pitchFamily="34" charset="0"/>
                <a:cs typeface="Arial" panose="020B0604020202020204" pitchFamily="34" charset="0"/>
              </a:rPr>
              <a:t>Hepatitis C Prevalence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Per 1,000 Live Births</a:t>
            </a:r>
            <a:endParaRPr lang="en-US" b="1" dirty="0"/>
          </a:p>
        </p:txBody>
      </p:sp>
      <p:graphicFrame>
        <p:nvGraphicFramePr>
          <p:cNvPr id="17" name="Chart 16">
            <a:extLst>
              <a:ext uri="{FF2B5EF4-FFF2-40B4-BE49-F238E27FC236}">
                <a16:creationId xmlns:a16="http://schemas.microsoft.com/office/drawing/2014/main" id="{4131E177-2B1B-4CA1-93DC-B279614D4DF2}"/>
              </a:ext>
            </a:extLst>
          </p:cNvPr>
          <p:cNvGraphicFramePr/>
          <p:nvPr>
            <p:extLst>
              <p:ext uri="{D42A27DB-BD31-4B8C-83A1-F6EECF244321}">
                <p14:modId xmlns:p14="http://schemas.microsoft.com/office/powerpoint/2010/main" val="2934729372"/>
              </p:ext>
            </p:extLst>
          </p:nvPr>
        </p:nvGraphicFramePr>
        <p:xfrm>
          <a:off x="7181790" y="2316818"/>
          <a:ext cx="4830170" cy="2694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66980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3555"/>
            <a:ext cx="7940842" cy="1143000"/>
          </a:xfrm>
        </p:spPr>
        <p:txBody>
          <a:bodyPr/>
          <a:lstStyle/>
          <a:p>
            <a:r>
              <a:rPr lang="en-US" dirty="0">
                <a:cs typeface="Arial"/>
              </a:rPr>
              <a:t>Perinatal Hepatitis C Transmission</a:t>
            </a:r>
          </a:p>
        </p:txBody>
      </p:sp>
      <p:sp>
        <p:nvSpPr>
          <p:cNvPr id="3" name="Content Placeholder 2"/>
          <p:cNvSpPr>
            <a:spLocks noGrp="1"/>
          </p:cNvSpPr>
          <p:nvPr>
            <p:ph idx="1"/>
          </p:nvPr>
        </p:nvSpPr>
        <p:spPr>
          <a:xfrm>
            <a:off x="386862" y="1690615"/>
            <a:ext cx="10808677" cy="4676840"/>
          </a:xfrm>
        </p:spPr>
        <p:txBody>
          <a:bodyPr>
            <a:normAutofit/>
          </a:bodyPr>
          <a:lstStyle/>
          <a:p>
            <a:r>
              <a:rPr lang="en-US" dirty="0">
                <a:latin typeface="+mj-lt"/>
                <a:cs typeface="Arial"/>
              </a:rPr>
              <a:t>What is the rate of perinatal Hepatitis C transmission?</a:t>
            </a:r>
          </a:p>
          <a:p>
            <a:pPr lvl="1"/>
            <a:r>
              <a:rPr lang="en-US" b="1" dirty="0">
                <a:latin typeface="+mj-lt"/>
                <a:cs typeface="Arial"/>
              </a:rPr>
              <a:t>5.8%</a:t>
            </a:r>
            <a:r>
              <a:rPr lang="en-US" dirty="0">
                <a:latin typeface="+mj-lt"/>
                <a:cs typeface="Arial"/>
              </a:rPr>
              <a:t> (95% CI 4.2-7.80) (HIV negative)</a:t>
            </a:r>
            <a:r>
              <a:rPr lang="en-US" baseline="30000" dirty="0">
                <a:latin typeface="+mj-lt"/>
                <a:cs typeface="Arial"/>
              </a:rPr>
              <a:t>1</a:t>
            </a:r>
          </a:p>
          <a:p>
            <a:pPr lvl="1"/>
            <a:r>
              <a:rPr lang="en-US" b="1" dirty="0">
                <a:latin typeface="+mj-lt"/>
                <a:cs typeface="Arial"/>
              </a:rPr>
              <a:t>10.8%</a:t>
            </a:r>
            <a:r>
              <a:rPr lang="en-US" dirty="0">
                <a:latin typeface="+mj-lt"/>
                <a:cs typeface="Arial"/>
              </a:rPr>
              <a:t> (95% CI 7.6-15.2) (HIV co-infected)</a:t>
            </a:r>
            <a:r>
              <a:rPr lang="en-US" baseline="30000" dirty="0">
                <a:latin typeface="+mj-lt"/>
                <a:cs typeface="Arial"/>
              </a:rPr>
              <a:t>1</a:t>
            </a:r>
          </a:p>
          <a:p>
            <a:pPr marL="0" indent="0">
              <a:buNone/>
            </a:pPr>
            <a:endParaRPr lang="en-US" dirty="0">
              <a:latin typeface="+mj-lt"/>
              <a:cs typeface="Arial"/>
            </a:endParaRPr>
          </a:p>
          <a:p>
            <a:r>
              <a:rPr lang="en-US" dirty="0">
                <a:latin typeface="+mj-lt"/>
              </a:rPr>
              <a:t>Risk factors for mother-to child-transmission</a:t>
            </a:r>
          </a:p>
          <a:p>
            <a:pPr lvl="1"/>
            <a:r>
              <a:rPr lang="en-US" dirty="0">
                <a:latin typeface="+mj-lt"/>
              </a:rPr>
              <a:t>Prolonged rupture of membranes</a:t>
            </a:r>
            <a:r>
              <a:rPr lang="en-US" baseline="30000" dirty="0">
                <a:latin typeface="+mj-lt"/>
              </a:rPr>
              <a:t>2</a:t>
            </a:r>
            <a:r>
              <a:rPr lang="en-US" dirty="0">
                <a:latin typeface="+mj-lt"/>
              </a:rPr>
              <a:t> </a:t>
            </a:r>
          </a:p>
          <a:p>
            <a:pPr lvl="1"/>
            <a:r>
              <a:rPr lang="en-US" dirty="0">
                <a:latin typeface="+mj-lt"/>
              </a:rPr>
              <a:t>Obstetric procedures and intrapartum events that lead to infant exposure to Hepatitis C-infected maternal blood; </a:t>
            </a:r>
            <a:r>
              <a:rPr lang="en-US" dirty="0" err="1">
                <a:latin typeface="+mj-lt"/>
              </a:rPr>
              <a:t>eg</a:t>
            </a:r>
            <a:r>
              <a:rPr lang="en-US" dirty="0">
                <a:latin typeface="+mj-lt"/>
              </a:rPr>
              <a:t>, internal fetal monitoring, vaginal/perineal lacerations</a:t>
            </a:r>
            <a:r>
              <a:rPr lang="en-US" baseline="30000" dirty="0">
                <a:latin typeface="+mj-lt"/>
              </a:rPr>
              <a:t>2</a:t>
            </a:r>
            <a:r>
              <a:rPr lang="en-US" dirty="0">
                <a:latin typeface="+mj-lt"/>
              </a:rPr>
              <a:t> </a:t>
            </a:r>
          </a:p>
          <a:p>
            <a:pPr lvl="1"/>
            <a:r>
              <a:rPr lang="en-US" dirty="0">
                <a:latin typeface="+mj-lt"/>
              </a:rPr>
              <a:t>Maternal injection-drug use</a:t>
            </a:r>
            <a:r>
              <a:rPr lang="en-US" baseline="30000" dirty="0">
                <a:latin typeface="+mj-lt"/>
              </a:rPr>
              <a:t>3</a:t>
            </a:r>
            <a:r>
              <a:rPr lang="en-US" dirty="0">
                <a:latin typeface="+mj-lt"/>
              </a:rPr>
              <a:t> </a:t>
            </a:r>
            <a:endParaRPr lang="en-US" dirty="0">
              <a:latin typeface="+mj-lt"/>
              <a:cs typeface="Arial"/>
            </a:endParaRPr>
          </a:p>
        </p:txBody>
      </p:sp>
      <p:sp>
        <p:nvSpPr>
          <p:cNvPr id="4" name="TextBox 3"/>
          <p:cNvSpPr txBox="1"/>
          <p:nvPr/>
        </p:nvSpPr>
        <p:spPr>
          <a:xfrm>
            <a:off x="2274709" y="6198178"/>
            <a:ext cx="9530429" cy="338554"/>
          </a:xfrm>
          <a:prstGeom prst="rect">
            <a:avLst/>
          </a:prstGeom>
          <a:noFill/>
        </p:spPr>
        <p:txBody>
          <a:bodyPr wrap="none" rtlCol="0">
            <a:spAutoFit/>
          </a:bodyPr>
          <a:lstStyle/>
          <a:p>
            <a:r>
              <a:rPr lang="en-US" sz="1600" dirty="0" err="1">
                <a:latin typeface="Arial"/>
                <a:cs typeface="Arial"/>
              </a:rPr>
              <a:t>Benova</a:t>
            </a:r>
            <a:r>
              <a:rPr lang="en-US" sz="1600" dirty="0">
                <a:latin typeface="Arial"/>
                <a:cs typeface="Arial"/>
              </a:rPr>
              <a:t> L., et al. </a:t>
            </a:r>
            <a:r>
              <a:rPr lang="en-US" sz="1600" i="1" dirty="0">
                <a:latin typeface="Arial"/>
                <a:cs typeface="Arial"/>
              </a:rPr>
              <a:t>CID.</a:t>
            </a:r>
            <a:r>
              <a:rPr lang="en-US" sz="1600" dirty="0">
                <a:latin typeface="Arial"/>
                <a:cs typeface="Arial"/>
              </a:rPr>
              <a:t> 2014; </a:t>
            </a:r>
            <a:r>
              <a:rPr lang="en-US" sz="1600" dirty="0" err="1">
                <a:latin typeface="Arial"/>
                <a:cs typeface="Arial"/>
              </a:rPr>
              <a:t>Tonsone</a:t>
            </a:r>
            <a:r>
              <a:rPr lang="en-US" sz="1600" dirty="0">
                <a:latin typeface="Arial"/>
                <a:cs typeface="Arial"/>
              </a:rPr>
              <a:t> G, et al. World J. Hepatol. 2014; </a:t>
            </a:r>
            <a:r>
              <a:rPr lang="en-US" sz="1600" dirty="0" err="1">
                <a:latin typeface="Arial"/>
                <a:cs typeface="Arial"/>
              </a:rPr>
              <a:t>Resti</a:t>
            </a:r>
            <a:r>
              <a:rPr lang="en-US" sz="1600" dirty="0">
                <a:latin typeface="Arial"/>
                <a:cs typeface="Arial"/>
              </a:rPr>
              <a:t> M, et al J Infect Dis. 2001  </a:t>
            </a:r>
          </a:p>
        </p:txBody>
      </p:sp>
      <p:pic>
        <p:nvPicPr>
          <p:cNvPr id="5" name="Picture 4"/>
          <p:cNvPicPr>
            <a:picLocks noChangeAspect="1"/>
          </p:cNvPicPr>
          <p:nvPr/>
        </p:nvPicPr>
        <p:blipFill>
          <a:blip r:embed="rId3"/>
          <a:stretch>
            <a:fillRect/>
          </a:stretch>
        </p:blipFill>
        <p:spPr>
          <a:xfrm>
            <a:off x="8588829" y="-1"/>
            <a:ext cx="3603171" cy="2622309"/>
          </a:xfrm>
          <a:prstGeom prst="rect">
            <a:avLst/>
          </a:prstGeom>
        </p:spPr>
      </p:pic>
      <p:sp>
        <p:nvSpPr>
          <p:cNvPr id="7" name="Rectangle 6"/>
          <p:cNvSpPr/>
          <p:nvPr/>
        </p:nvSpPr>
        <p:spPr>
          <a:xfrm>
            <a:off x="989286" y="6615575"/>
            <a:ext cx="1219200" cy="242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5018999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6EB1-7750-4781-B1E7-6BE9AADFAAAA}"/>
              </a:ext>
            </a:extLst>
          </p:cNvPr>
          <p:cNvSpPr>
            <a:spLocks noGrp="1"/>
          </p:cNvSpPr>
          <p:nvPr>
            <p:ph type="title"/>
          </p:nvPr>
        </p:nvSpPr>
        <p:spPr>
          <a:xfrm>
            <a:off x="1" y="482308"/>
            <a:ext cx="12192000" cy="969669"/>
          </a:xfrm>
        </p:spPr>
        <p:txBody>
          <a:bodyPr/>
          <a:lstStyle/>
          <a:p>
            <a:pPr algn="ctr"/>
            <a:r>
              <a:rPr lang="en-US" sz="3600" dirty="0"/>
              <a:t>Universal Hepatitis C Screening During Pregnancy Now Recommended by Everyone</a:t>
            </a:r>
            <a:endParaRPr lang="en-US" sz="3600" strike="sngStrike" dirty="0">
              <a:solidFill>
                <a:srgbClr val="FF0000"/>
              </a:solidFill>
            </a:endParaRPr>
          </a:p>
        </p:txBody>
      </p:sp>
      <p:sp>
        <p:nvSpPr>
          <p:cNvPr id="3" name="Content Placeholder 2">
            <a:extLst>
              <a:ext uri="{FF2B5EF4-FFF2-40B4-BE49-F238E27FC236}">
                <a16:creationId xmlns:a16="http://schemas.microsoft.com/office/drawing/2014/main" id="{32CF3B20-2559-49B1-8A84-1840DF5B7009}"/>
              </a:ext>
            </a:extLst>
          </p:cNvPr>
          <p:cNvSpPr>
            <a:spLocks noGrp="1"/>
          </p:cNvSpPr>
          <p:nvPr>
            <p:ph idx="1"/>
          </p:nvPr>
        </p:nvSpPr>
        <p:spPr/>
        <p:txBody>
          <a:bodyPr/>
          <a:lstStyle/>
          <a:p>
            <a:pPr marL="0" indent="0">
              <a:buNone/>
            </a:pPr>
            <a:br>
              <a:rPr lang="en-US" dirty="0"/>
            </a:br>
            <a:endParaRPr lang="en-US" dirty="0"/>
          </a:p>
        </p:txBody>
      </p:sp>
      <p:pic>
        <p:nvPicPr>
          <p:cNvPr id="1026" name="Picture 2" descr="Home">
            <a:extLst>
              <a:ext uri="{FF2B5EF4-FFF2-40B4-BE49-F238E27FC236}">
                <a16:creationId xmlns:a16="http://schemas.microsoft.com/office/drawing/2014/main" id="{B7C37035-66A3-4DFC-9F82-1E91E1D13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452361"/>
            <a:ext cx="3717819" cy="1520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hcvguidelines.org/sites/all/themes/nevia/images/hcv/IDSAlogospelledout_small.png">
            <a:extLst>
              <a:ext uri="{FF2B5EF4-FFF2-40B4-BE49-F238E27FC236}">
                <a16:creationId xmlns:a16="http://schemas.microsoft.com/office/drawing/2014/main" id="{FD793725-B749-46CE-87AB-3BDC8DDE6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798" y="1752057"/>
            <a:ext cx="3329808" cy="9215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3E976EB-13C6-4179-A3FF-1F76026F6C72}"/>
              </a:ext>
            </a:extLst>
          </p:cNvPr>
          <p:cNvPicPr>
            <a:picLocks noChangeAspect="1"/>
          </p:cNvPicPr>
          <p:nvPr/>
        </p:nvPicPr>
        <p:blipFill>
          <a:blip r:embed="rId5"/>
          <a:stretch>
            <a:fillRect/>
          </a:stretch>
        </p:blipFill>
        <p:spPr>
          <a:xfrm>
            <a:off x="1156932" y="3729997"/>
            <a:ext cx="5724525" cy="904875"/>
          </a:xfrm>
          <a:prstGeom prst="rect">
            <a:avLst/>
          </a:prstGeom>
        </p:spPr>
      </p:pic>
      <p:pic>
        <p:nvPicPr>
          <p:cNvPr id="1030" name="Picture 6" descr="Home">
            <a:extLst>
              <a:ext uri="{FF2B5EF4-FFF2-40B4-BE49-F238E27FC236}">
                <a16:creationId xmlns:a16="http://schemas.microsoft.com/office/drawing/2014/main" id="{74CD80CD-F9AC-4C89-A8F4-9E46C8AD57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206" y="2745415"/>
            <a:ext cx="3329808" cy="9696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ACOG">
            <a:extLst>
              <a:ext uri="{FF2B5EF4-FFF2-40B4-BE49-F238E27FC236}">
                <a16:creationId xmlns:a16="http://schemas.microsoft.com/office/drawing/2014/main" id="{DE234FEF-F493-4B88-83FD-52919828B4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DDB1DE09-5B88-480A-A34C-A0398A732546}"/>
              </a:ext>
            </a:extLst>
          </p:cNvPr>
          <p:cNvPicPr>
            <a:picLocks noChangeAspect="1"/>
          </p:cNvPicPr>
          <p:nvPr/>
        </p:nvPicPr>
        <p:blipFill>
          <a:blip r:embed="rId7"/>
          <a:stretch>
            <a:fillRect/>
          </a:stretch>
        </p:blipFill>
        <p:spPr>
          <a:xfrm>
            <a:off x="838201" y="4388545"/>
            <a:ext cx="2375338" cy="1295400"/>
          </a:xfrm>
          <a:prstGeom prst="rect">
            <a:avLst/>
          </a:prstGeom>
        </p:spPr>
      </p:pic>
      <p:pic>
        <p:nvPicPr>
          <p:cNvPr id="12" name="Picture 11">
            <a:extLst>
              <a:ext uri="{FF2B5EF4-FFF2-40B4-BE49-F238E27FC236}">
                <a16:creationId xmlns:a16="http://schemas.microsoft.com/office/drawing/2014/main" id="{0BB170EA-A82B-4F9F-A1ED-FD14CF5A4A23}"/>
              </a:ext>
            </a:extLst>
          </p:cNvPr>
          <p:cNvPicPr>
            <a:picLocks noChangeAspect="1"/>
          </p:cNvPicPr>
          <p:nvPr/>
        </p:nvPicPr>
        <p:blipFill>
          <a:blip r:embed="rId8"/>
          <a:stretch>
            <a:fillRect/>
          </a:stretch>
        </p:blipFill>
        <p:spPr>
          <a:xfrm>
            <a:off x="1032206" y="5456376"/>
            <a:ext cx="2914650" cy="1181100"/>
          </a:xfrm>
          <a:prstGeom prst="rect">
            <a:avLst/>
          </a:prstGeom>
        </p:spPr>
      </p:pic>
      <p:sp>
        <p:nvSpPr>
          <p:cNvPr id="4" name="TextBox 3">
            <a:extLst>
              <a:ext uri="{FF2B5EF4-FFF2-40B4-BE49-F238E27FC236}">
                <a16:creationId xmlns:a16="http://schemas.microsoft.com/office/drawing/2014/main" id="{C79FB951-56EF-455A-818E-FB5A3C96E7A8}"/>
              </a:ext>
            </a:extLst>
          </p:cNvPr>
          <p:cNvSpPr txBox="1"/>
          <p:nvPr/>
        </p:nvSpPr>
        <p:spPr>
          <a:xfrm>
            <a:off x="8667384" y="1671882"/>
            <a:ext cx="2554738" cy="5632311"/>
          </a:xfrm>
          <a:prstGeom prst="rect">
            <a:avLst/>
          </a:prstGeom>
          <a:noFill/>
        </p:spPr>
        <p:txBody>
          <a:bodyPr wrap="none" rtlCol="0">
            <a:spAutoFit/>
          </a:bodyPr>
          <a:lstStyle/>
          <a:p>
            <a:pPr marL="285750" indent="-285750">
              <a:buFont typeface="Arial" panose="020B0604020202020204" pitchFamily="34" charset="0"/>
              <a:buChar char="•"/>
            </a:pPr>
            <a:r>
              <a:rPr lang="en-US" sz="4000" dirty="0"/>
              <a:t>2018</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r>
              <a:rPr lang="en-US" sz="4000" dirty="0"/>
              <a:t>2019</a:t>
            </a:r>
          </a:p>
          <a:p>
            <a:pPr marL="285750" indent="-285750">
              <a:buFont typeface="Arial" panose="020B0604020202020204" pitchFamily="34" charset="0"/>
              <a:buChar char="•"/>
            </a:pPr>
            <a:r>
              <a:rPr lang="en-US" sz="4000" dirty="0"/>
              <a:t>2020</a:t>
            </a:r>
          </a:p>
          <a:p>
            <a:endParaRPr lang="en-US" sz="4000" dirty="0"/>
          </a:p>
          <a:p>
            <a:pPr marL="285750" indent="-285750">
              <a:buFont typeface="Arial" panose="020B0604020202020204" pitchFamily="34" charset="0"/>
              <a:buChar char="•"/>
            </a:pPr>
            <a:r>
              <a:rPr lang="en-US" sz="4000" dirty="0"/>
              <a:t>May 2021</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r>
              <a:rPr lang="en-US" sz="4000" dirty="0"/>
              <a:t>June 2021</a:t>
            </a:r>
          </a:p>
          <a:p>
            <a:pPr marL="285750" indent="-285750">
              <a:buFont typeface="Arial" panose="020B0604020202020204" pitchFamily="34" charset="0"/>
              <a:buChar char="•"/>
            </a:pPr>
            <a:endParaRPr lang="en-US" sz="4000" dirty="0"/>
          </a:p>
        </p:txBody>
      </p:sp>
    </p:spTree>
    <p:extLst>
      <p:ext uri="{BB962C8B-B14F-4D97-AF65-F5344CB8AC3E}">
        <p14:creationId xmlns:p14="http://schemas.microsoft.com/office/powerpoint/2010/main" val="6151554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5075-8BE2-E245-8E80-FFD42E4A93CB}"/>
              </a:ext>
            </a:extLst>
          </p:cNvPr>
          <p:cNvSpPr>
            <a:spLocks noGrp="1"/>
          </p:cNvSpPr>
          <p:nvPr>
            <p:ph type="title"/>
          </p:nvPr>
        </p:nvSpPr>
        <p:spPr>
          <a:xfrm>
            <a:off x="0" y="681038"/>
            <a:ext cx="12192000" cy="871056"/>
          </a:xfrm>
        </p:spPr>
        <p:txBody>
          <a:bodyPr/>
          <a:lstStyle/>
          <a:p>
            <a:pPr algn="ctr"/>
            <a:r>
              <a:rPr lang="en-US" sz="4400" dirty="0"/>
              <a:t>Reasons Cited for Universal Hepatitis C Screening </a:t>
            </a:r>
          </a:p>
        </p:txBody>
      </p:sp>
      <p:sp>
        <p:nvSpPr>
          <p:cNvPr id="3" name="Content Placeholder 2">
            <a:extLst>
              <a:ext uri="{FF2B5EF4-FFF2-40B4-BE49-F238E27FC236}">
                <a16:creationId xmlns:a16="http://schemas.microsoft.com/office/drawing/2014/main" id="{A90F1DF4-1AD0-A242-8135-02C838231A45}"/>
              </a:ext>
            </a:extLst>
          </p:cNvPr>
          <p:cNvSpPr>
            <a:spLocks noGrp="1"/>
          </p:cNvSpPr>
          <p:nvPr>
            <p:ph idx="1"/>
          </p:nvPr>
        </p:nvSpPr>
        <p:spPr>
          <a:xfrm>
            <a:off x="601579" y="1683521"/>
            <a:ext cx="11333747" cy="4493441"/>
          </a:xfrm>
        </p:spPr>
        <p:txBody>
          <a:bodyPr/>
          <a:lstStyle/>
          <a:p>
            <a:r>
              <a:rPr lang="en-US" dirty="0">
                <a:solidFill>
                  <a:schemeClr val="tx1">
                    <a:lumMod val="65000"/>
                    <a:lumOff val="35000"/>
                  </a:schemeClr>
                </a:solidFill>
              </a:rPr>
              <a:t>Seeing increases in prevalence </a:t>
            </a:r>
            <a:r>
              <a:rPr lang="en-US" dirty="0"/>
              <a:t>of Hepatitis C during pregnancy</a:t>
            </a:r>
          </a:p>
          <a:p>
            <a:r>
              <a:rPr lang="en-US" dirty="0"/>
              <a:t>Risk-based screening misses many Hepatitis C cases </a:t>
            </a:r>
          </a:p>
          <a:p>
            <a:pPr lvl="1"/>
            <a:r>
              <a:rPr lang="en-US" dirty="0"/>
              <a:t>Providers don’t ask, patients don’t tell </a:t>
            </a:r>
          </a:p>
          <a:p>
            <a:pPr lvl="1"/>
            <a:r>
              <a:rPr lang="en-US" dirty="0"/>
              <a:t>Risks identified; Hepatitis C test still not ordered</a:t>
            </a:r>
          </a:p>
          <a:p>
            <a:r>
              <a:rPr lang="en-US" dirty="0"/>
              <a:t>Pregnancy is a window of opportunity for Hepatitis C testing</a:t>
            </a:r>
          </a:p>
          <a:p>
            <a:r>
              <a:rPr lang="en-US" dirty="0"/>
              <a:t>Easy to implement – already universal screening for HIV and Hepatitis B</a:t>
            </a:r>
          </a:p>
          <a:p>
            <a:r>
              <a:rPr lang="en-US" dirty="0"/>
              <a:t>Identifying all Hepatitis C cases can improve outcomes </a:t>
            </a:r>
          </a:p>
          <a:p>
            <a:pPr lvl="1"/>
            <a:r>
              <a:rPr lang="en-US" dirty="0"/>
              <a:t>Mom: harm reduction counseling, linkage to Hepatitis C care/treatment</a:t>
            </a:r>
          </a:p>
          <a:p>
            <a:pPr lvl="1"/>
            <a:r>
              <a:rPr lang="en-US" dirty="0"/>
              <a:t>Baby: intrapartum transmission risk reduction, screening for perinatal transmission </a:t>
            </a:r>
          </a:p>
          <a:p>
            <a:r>
              <a:rPr lang="en-US" dirty="0"/>
              <a:t>Universal screening in pregnancy is cost-effective </a:t>
            </a:r>
          </a:p>
        </p:txBody>
      </p:sp>
      <p:sp>
        <p:nvSpPr>
          <p:cNvPr id="4" name="TextBox 3">
            <a:extLst>
              <a:ext uri="{FF2B5EF4-FFF2-40B4-BE49-F238E27FC236}">
                <a16:creationId xmlns:a16="http://schemas.microsoft.com/office/drawing/2014/main" id="{9FAD2832-65E7-3649-AE49-95BC7F1955BE}"/>
              </a:ext>
            </a:extLst>
          </p:cNvPr>
          <p:cNvSpPr txBox="1"/>
          <p:nvPr/>
        </p:nvSpPr>
        <p:spPr>
          <a:xfrm>
            <a:off x="8734928" y="6086793"/>
            <a:ext cx="3200398" cy="646331"/>
          </a:xfrm>
          <a:prstGeom prst="rect">
            <a:avLst/>
          </a:prstGeom>
          <a:noFill/>
        </p:spPr>
        <p:txBody>
          <a:bodyPr wrap="square" rtlCol="0">
            <a:spAutoFit/>
          </a:bodyPr>
          <a:lstStyle/>
          <a:p>
            <a:pPr algn="r"/>
            <a:r>
              <a:rPr lang="en-US" dirty="0" err="1"/>
              <a:t>Jhaveri</a:t>
            </a:r>
            <a:r>
              <a:rPr lang="en-US" dirty="0"/>
              <a:t> R, et al CID 2018</a:t>
            </a:r>
          </a:p>
          <a:p>
            <a:pPr algn="r"/>
            <a:r>
              <a:rPr lang="en-US" dirty="0" err="1"/>
              <a:t>Chaillon</a:t>
            </a:r>
            <a:r>
              <a:rPr lang="en-US" dirty="0"/>
              <a:t> A, et al CID 2019</a:t>
            </a:r>
          </a:p>
        </p:txBody>
      </p:sp>
    </p:spTree>
    <p:extLst>
      <p:ext uri="{BB962C8B-B14F-4D97-AF65-F5344CB8AC3E}">
        <p14:creationId xmlns:p14="http://schemas.microsoft.com/office/powerpoint/2010/main" val="34790061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443B-4E01-4A00-9445-B3E613DAFA83}"/>
              </a:ext>
            </a:extLst>
          </p:cNvPr>
          <p:cNvSpPr>
            <a:spLocks noGrp="1"/>
          </p:cNvSpPr>
          <p:nvPr>
            <p:ph type="ctrTitle"/>
          </p:nvPr>
        </p:nvSpPr>
        <p:spPr>
          <a:xfrm>
            <a:off x="381000" y="397709"/>
            <a:ext cx="11564814" cy="865595"/>
          </a:xfrm>
        </p:spPr>
        <p:txBody>
          <a:bodyPr/>
          <a:lstStyle/>
          <a:p>
            <a:pPr algn="ctr"/>
            <a:r>
              <a:rPr lang="en-US" sz="3800" dirty="0"/>
              <a:t>Assessment of Mother-to-Child Hepatitis C Transmission</a:t>
            </a:r>
            <a:endParaRPr lang="en-US" sz="3800" baseline="30000" dirty="0"/>
          </a:p>
        </p:txBody>
      </p:sp>
      <p:sp>
        <p:nvSpPr>
          <p:cNvPr id="4" name="Subtitle 3">
            <a:extLst>
              <a:ext uri="{FF2B5EF4-FFF2-40B4-BE49-F238E27FC236}">
                <a16:creationId xmlns:a16="http://schemas.microsoft.com/office/drawing/2014/main" id="{60FBA2E5-3D95-41DA-B549-C70195214C81}"/>
              </a:ext>
            </a:extLst>
          </p:cNvPr>
          <p:cNvSpPr>
            <a:spLocks noGrp="1"/>
          </p:cNvSpPr>
          <p:nvPr>
            <p:ph type="subTitle" idx="1"/>
          </p:nvPr>
        </p:nvSpPr>
        <p:spPr>
          <a:xfrm>
            <a:off x="246185" y="5571804"/>
            <a:ext cx="11699629" cy="401613"/>
          </a:xfrm>
        </p:spPr>
        <p:txBody>
          <a:bodyPr/>
          <a:lstStyle/>
          <a:p>
            <a:r>
              <a:rPr lang="en-US" sz="2200" b="1" dirty="0">
                <a:solidFill>
                  <a:schemeClr val="accent2"/>
                </a:solidFill>
              </a:rPr>
              <a:t>Unfortunately, screening for perinatal Hepatitis C transmission is only done 11-30% of the time.</a:t>
            </a:r>
          </a:p>
        </p:txBody>
      </p:sp>
      <p:sp>
        <p:nvSpPr>
          <p:cNvPr id="7" name="Arrow: Right 6">
            <a:extLst>
              <a:ext uri="{FF2B5EF4-FFF2-40B4-BE49-F238E27FC236}">
                <a16:creationId xmlns:a16="http://schemas.microsoft.com/office/drawing/2014/main" id="{1689E5E7-7A3D-4204-8CED-D8A5553DB831}"/>
              </a:ext>
            </a:extLst>
          </p:cNvPr>
          <p:cNvSpPr/>
          <p:nvPr/>
        </p:nvSpPr>
        <p:spPr>
          <a:xfrm>
            <a:off x="381000" y="1850109"/>
            <a:ext cx="11430000" cy="971570"/>
          </a:xfrm>
          <a:prstGeom prst="rightArrow">
            <a:avLst>
              <a:gd name="adj1" fmla="val 84452"/>
              <a:gd name="adj2" fmla="val 5000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3341460-D880-4F13-B961-CFDAF40263DA}"/>
              </a:ext>
            </a:extLst>
          </p:cNvPr>
          <p:cNvSpPr/>
          <p:nvPr/>
        </p:nvSpPr>
        <p:spPr>
          <a:xfrm>
            <a:off x="5630779" y="1638154"/>
            <a:ext cx="2619711" cy="2811628"/>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9C9792F1-FFDD-46F1-BFC6-E2DA07FB7FAB}"/>
              </a:ext>
            </a:extLst>
          </p:cNvPr>
          <p:cNvCxnSpPr>
            <a:cxnSpLocks/>
            <a:stCxn id="9" idx="2"/>
            <a:endCxn id="6" idx="0"/>
          </p:cNvCxnSpPr>
          <p:nvPr/>
        </p:nvCxnSpPr>
        <p:spPr>
          <a:xfrm>
            <a:off x="4086836" y="2507647"/>
            <a:ext cx="0" cy="385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C1B768-295E-4731-AAAA-E68DB87136AC}"/>
              </a:ext>
            </a:extLst>
          </p:cNvPr>
          <p:cNvCxnSpPr>
            <a:cxnSpLocks/>
            <a:stCxn id="10" idx="2"/>
            <a:endCxn id="12" idx="0"/>
          </p:cNvCxnSpPr>
          <p:nvPr/>
        </p:nvCxnSpPr>
        <p:spPr>
          <a:xfrm>
            <a:off x="6960580" y="2507647"/>
            <a:ext cx="2002" cy="367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5E9852-4A3A-4BF9-8DD4-DE3522155C10}"/>
              </a:ext>
            </a:extLst>
          </p:cNvPr>
          <p:cNvCxnSpPr>
            <a:cxnSpLocks/>
            <a:stCxn id="11" idx="2"/>
            <a:endCxn id="13" idx="0"/>
          </p:cNvCxnSpPr>
          <p:nvPr/>
        </p:nvCxnSpPr>
        <p:spPr>
          <a:xfrm>
            <a:off x="10062924" y="2507647"/>
            <a:ext cx="4186" cy="385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55AA2BF-473A-4CF3-8390-DFFF9955145C}"/>
              </a:ext>
            </a:extLst>
          </p:cNvPr>
          <p:cNvSpPr txBox="1"/>
          <p:nvPr/>
        </p:nvSpPr>
        <p:spPr>
          <a:xfrm>
            <a:off x="2943836" y="2892857"/>
            <a:ext cx="2286000" cy="1015663"/>
          </a:xfrm>
          <a:prstGeom prst="rect">
            <a:avLst/>
          </a:prstGeom>
          <a:solidFill>
            <a:schemeClr val="bg1"/>
          </a:solidFill>
          <a:ln w="38100">
            <a:solidFill>
              <a:srgbClr val="0070C0"/>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defPPr>
              <a:defRPr lang="en-US"/>
            </a:defPPr>
            <a:lvl1pPr algn="ctr">
              <a:lnSpc>
                <a:spcPct val="90000"/>
              </a:lnSpc>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Earliest time for testing with HCV-RNA NAAT</a:t>
            </a:r>
          </a:p>
        </p:txBody>
      </p:sp>
      <p:sp>
        <p:nvSpPr>
          <p:cNvPr id="8" name="TextBox 7">
            <a:extLst>
              <a:ext uri="{FF2B5EF4-FFF2-40B4-BE49-F238E27FC236}">
                <a16:creationId xmlns:a16="http://schemas.microsoft.com/office/drawing/2014/main" id="{ABD112CD-CB01-47E2-A0C9-A9BDA553E062}"/>
              </a:ext>
            </a:extLst>
          </p:cNvPr>
          <p:cNvSpPr txBox="1"/>
          <p:nvPr/>
        </p:nvSpPr>
        <p:spPr>
          <a:xfrm>
            <a:off x="527292" y="2068378"/>
            <a:ext cx="1828800" cy="439269"/>
          </a:xfrm>
          <a:prstGeom prst="roundRect">
            <a:avLst/>
          </a:prstGeom>
          <a:solidFill>
            <a:schemeClr val="accent5"/>
          </a:solidFill>
          <a:ln w="28575">
            <a:solidFill>
              <a:schemeClr val="bg1"/>
            </a:solidFill>
          </a:ln>
          <a:effectLst/>
        </p:spPr>
        <p:style>
          <a:lnRef idx="0">
            <a:schemeClr val="accent1"/>
          </a:lnRef>
          <a:fillRef idx="3">
            <a:schemeClr val="accent1"/>
          </a:fillRef>
          <a:effectRef idx="3">
            <a:schemeClr val="accent1"/>
          </a:effectRef>
          <a:fontRef idx="minor">
            <a:schemeClr val="lt1"/>
          </a:fontRef>
        </p:style>
        <p:txBody>
          <a:bodyPr wrap="square" rtlCol="0" anchor="ctr">
            <a:spAutoFit/>
          </a:bodyPr>
          <a:lstStyle>
            <a:defPPr>
              <a:defRPr lang="en-US"/>
            </a:defPPr>
            <a:lvl1pPr algn="ctr">
              <a:lnSpc>
                <a:spcPct val="90000"/>
              </a:lnSpc>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Birth</a:t>
            </a:r>
          </a:p>
        </p:txBody>
      </p:sp>
      <p:sp>
        <p:nvSpPr>
          <p:cNvPr id="9" name="TextBox 8">
            <a:extLst>
              <a:ext uri="{FF2B5EF4-FFF2-40B4-BE49-F238E27FC236}">
                <a16:creationId xmlns:a16="http://schemas.microsoft.com/office/drawing/2014/main" id="{7912F14A-61B2-486A-AAC4-FCA934CA6523}"/>
              </a:ext>
            </a:extLst>
          </p:cNvPr>
          <p:cNvSpPr txBox="1"/>
          <p:nvPr/>
        </p:nvSpPr>
        <p:spPr>
          <a:xfrm>
            <a:off x="2943836" y="2068378"/>
            <a:ext cx="2286000" cy="439269"/>
          </a:xfrm>
          <a:prstGeom prst="roundRect">
            <a:avLst/>
          </a:prstGeom>
          <a:solidFill>
            <a:schemeClr val="accent5"/>
          </a:solidFill>
          <a:ln w="28575">
            <a:solidFill>
              <a:schemeClr val="bg1"/>
            </a:solidFill>
          </a:ln>
          <a:effectLst/>
        </p:spPr>
        <p:style>
          <a:lnRef idx="0">
            <a:schemeClr val="accent1"/>
          </a:lnRef>
          <a:fillRef idx="3">
            <a:schemeClr val="accent1"/>
          </a:fillRef>
          <a:effectRef idx="3">
            <a:schemeClr val="accent1"/>
          </a:effectRef>
          <a:fontRef idx="minor">
            <a:schemeClr val="lt1"/>
          </a:fontRef>
        </p:style>
        <p:txBody>
          <a:bodyPr wrap="square" rtlCol="0" anchor="ctr">
            <a:spAutoFit/>
          </a:bodyPr>
          <a:lstStyle>
            <a:defPPr>
              <a:defRPr lang="en-US"/>
            </a:defPPr>
            <a:lvl1pPr algn="ctr">
              <a:lnSpc>
                <a:spcPct val="90000"/>
              </a:lnSpc>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2</a:t>
            </a:r>
            <a:r>
              <a:rPr kumimoji="0" lang="en-US" sz="2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6 Months</a:t>
            </a:r>
          </a:p>
        </p:txBody>
      </p:sp>
      <p:sp>
        <p:nvSpPr>
          <p:cNvPr id="10" name="TextBox 9">
            <a:extLst>
              <a:ext uri="{FF2B5EF4-FFF2-40B4-BE49-F238E27FC236}">
                <a16:creationId xmlns:a16="http://schemas.microsoft.com/office/drawing/2014/main" id="{43FB4DDC-C0A9-4AFC-BA9D-BA320C2284CE}"/>
              </a:ext>
            </a:extLst>
          </p:cNvPr>
          <p:cNvSpPr txBox="1"/>
          <p:nvPr/>
        </p:nvSpPr>
        <p:spPr>
          <a:xfrm>
            <a:off x="5817580" y="2068378"/>
            <a:ext cx="2286000" cy="439269"/>
          </a:xfrm>
          <a:prstGeom prst="roundRect">
            <a:avLst/>
          </a:prstGeom>
          <a:solidFill>
            <a:schemeClr val="accent5"/>
          </a:solidFill>
          <a:ln w="28575">
            <a:solidFill>
              <a:schemeClr val="bg1"/>
            </a:solidFill>
          </a:ln>
          <a:effectLst/>
        </p:spPr>
        <p:style>
          <a:lnRef idx="0">
            <a:schemeClr val="accent1"/>
          </a:lnRef>
          <a:fillRef idx="3">
            <a:schemeClr val="accent1"/>
          </a:fillRef>
          <a:effectRef idx="3">
            <a:schemeClr val="accent1"/>
          </a:effectRef>
          <a:fontRef idx="minor">
            <a:schemeClr val="lt1"/>
          </a:fontRef>
        </p:style>
        <p:txBody>
          <a:bodyPr wrap="square" rtlCol="0" anchor="ctr">
            <a:spAutoFit/>
          </a:bodyPr>
          <a:lstStyle>
            <a:defPPr>
              <a:defRPr lang="en-US"/>
            </a:defPPr>
            <a:lvl1pPr algn="ctr">
              <a:lnSpc>
                <a:spcPct val="90000"/>
              </a:lnSpc>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18 Months</a:t>
            </a:r>
          </a:p>
        </p:txBody>
      </p:sp>
      <p:sp>
        <p:nvSpPr>
          <p:cNvPr id="11" name="TextBox 10">
            <a:extLst>
              <a:ext uri="{FF2B5EF4-FFF2-40B4-BE49-F238E27FC236}">
                <a16:creationId xmlns:a16="http://schemas.microsoft.com/office/drawing/2014/main" id="{E7B93692-DB7B-45CD-A063-8CEAD846BD7F}"/>
              </a:ext>
            </a:extLst>
          </p:cNvPr>
          <p:cNvSpPr txBox="1"/>
          <p:nvPr/>
        </p:nvSpPr>
        <p:spPr>
          <a:xfrm>
            <a:off x="8691324" y="2068378"/>
            <a:ext cx="2743200" cy="439269"/>
          </a:xfrm>
          <a:prstGeom prst="roundRect">
            <a:avLst/>
          </a:prstGeom>
          <a:solidFill>
            <a:schemeClr val="accent5"/>
          </a:solidFill>
          <a:ln w="28575">
            <a:solidFill>
              <a:schemeClr val="bg1"/>
            </a:solidFill>
          </a:ln>
          <a:effectLst/>
        </p:spPr>
        <p:style>
          <a:lnRef idx="0">
            <a:schemeClr val="accent1"/>
          </a:lnRef>
          <a:fillRef idx="3">
            <a:schemeClr val="accent1"/>
          </a:fillRef>
          <a:effectRef idx="3">
            <a:schemeClr val="accent1"/>
          </a:effectRef>
          <a:fontRef idx="minor">
            <a:schemeClr val="lt1"/>
          </a:fontRef>
        </p:style>
        <p:txBody>
          <a:bodyPr wrap="square" rtlCol="0" anchor="ctr">
            <a:spAutoFit/>
          </a:bodyPr>
          <a:lstStyle>
            <a:defPPr>
              <a:defRPr lang="en-US"/>
            </a:defPPr>
            <a:lvl1pPr algn="ctr">
              <a:lnSpc>
                <a:spcPct val="90000"/>
              </a:lnSpc>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3 Years</a:t>
            </a:r>
          </a:p>
        </p:txBody>
      </p:sp>
      <p:sp>
        <p:nvSpPr>
          <p:cNvPr id="12" name="TextBox 11">
            <a:extLst>
              <a:ext uri="{FF2B5EF4-FFF2-40B4-BE49-F238E27FC236}">
                <a16:creationId xmlns:a16="http://schemas.microsoft.com/office/drawing/2014/main" id="{235DBEA9-18CD-48C4-925C-3225547249C7}"/>
              </a:ext>
            </a:extLst>
          </p:cNvPr>
          <p:cNvSpPr txBox="1"/>
          <p:nvPr/>
        </p:nvSpPr>
        <p:spPr>
          <a:xfrm>
            <a:off x="5819582" y="2875198"/>
            <a:ext cx="2286000" cy="1323439"/>
          </a:xfrm>
          <a:prstGeom prst="rect">
            <a:avLst/>
          </a:prstGeom>
          <a:solidFill>
            <a:schemeClr val="bg1"/>
          </a:solidFill>
          <a:ln w="38100">
            <a:solidFill>
              <a:srgbClr val="0070C0"/>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defPPr>
              <a:defRPr lang="en-US"/>
            </a:defPPr>
            <a:lvl1pPr algn="ctr">
              <a:lnSpc>
                <a:spcPct val="90000"/>
              </a:lnSpc>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Recommended testing with HCV Ab to establish MTCT</a:t>
            </a:r>
          </a:p>
        </p:txBody>
      </p:sp>
      <p:sp>
        <p:nvSpPr>
          <p:cNvPr id="13" name="TextBox 12">
            <a:extLst>
              <a:ext uri="{FF2B5EF4-FFF2-40B4-BE49-F238E27FC236}">
                <a16:creationId xmlns:a16="http://schemas.microsoft.com/office/drawing/2014/main" id="{D8A41F57-9203-4C4F-8793-11B3826B7E17}"/>
              </a:ext>
            </a:extLst>
          </p:cNvPr>
          <p:cNvSpPr txBox="1"/>
          <p:nvPr/>
        </p:nvSpPr>
        <p:spPr>
          <a:xfrm>
            <a:off x="8583018" y="2892857"/>
            <a:ext cx="2968183" cy="2323713"/>
          </a:xfrm>
          <a:prstGeom prst="rect">
            <a:avLst/>
          </a:prstGeom>
          <a:solidFill>
            <a:schemeClr val="bg1"/>
          </a:solidFill>
          <a:ln w="38100">
            <a:solidFill>
              <a:srgbClr val="0070C0"/>
            </a:solidFill>
          </a:ln>
        </p:spPr>
        <p:style>
          <a:lnRef idx="0">
            <a:schemeClr val="accent1"/>
          </a:lnRef>
          <a:fillRef idx="3">
            <a:schemeClr val="accent1"/>
          </a:fillRef>
          <a:effectRef idx="3">
            <a:schemeClr val="accent1"/>
          </a:effectRef>
          <a:fontRef idx="minor">
            <a:schemeClr val="lt1"/>
          </a:fontRef>
        </p:style>
        <p:txBody>
          <a:bodyPr wrap="square" rtlCol="0" anchor="ctr">
            <a:spAutoFit/>
          </a:bodyPr>
          <a:lstStyle>
            <a:defPPr>
              <a:defRPr lang="en-US"/>
            </a:defPPr>
            <a:lvl1pPr algn="ctr">
              <a:lnSpc>
                <a:spcPct val="90000"/>
              </a:lnSpc>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100000"/>
              </a:lnSpc>
              <a:spcBef>
                <a:spcPts val="60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Confirmatory HCV-RNA testing recommended for those who are HCV Ab-positive at 18 mo</a:t>
            </a:r>
          </a:p>
          <a:p>
            <a:pPr marL="115888" marR="0" lvl="0" indent="-115888" algn="l" defTabSz="914400" rtl="0" eaLnBrk="1" fontAlgn="auto" latinLnBrk="0" hangingPunct="1">
              <a:lnSpc>
                <a:spcPct val="100000"/>
              </a:lnSpc>
              <a:spcBef>
                <a:spcPts val="600"/>
              </a:spcBef>
              <a:spcAft>
                <a:spcPts val="0"/>
              </a:spcAft>
              <a:buClr>
                <a:srgbClr val="C00000"/>
              </a:buClr>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Earliest time point for Hepatitis</a:t>
            </a:r>
            <a:r>
              <a:rPr lang="en-US" sz="2000" b="0" dirty="0">
                <a:solidFill>
                  <a:sysClr val="windowText" lastClr="000000"/>
                </a:solidFill>
                <a:latin typeface="Arial" panose="020B0604020202020204"/>
              </a:rPr>
              <a:t> C</a:t>
            </a:r>
            <a:r>
              <a:rPr kumimoji="0" lang="en-US" sz="20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treatment initiation </a:t>
            </a:r>
          </a:p>
        </p:txBody>
      </p:sp>
      <p:sp>
        <p:nvSpPr>
          <p:cNvPr id="14" name="TextBox 13">
            <a:extLst>
              <a:ext uri="{FF2B5EF4-FFF2-40B4-BE49-F238E27FC236}">
                <a16:creationId xmlns:a16="http://schemas.microsoft.com/office/drawing/2014/main" id="{8C3E94C5-87D2-4B30-99E8-F910F7E3AC35}"/>
              </a:ext>
            </a:extLst>
          </p:cNvPr>
          <p:cNvSpPr txBox="1"/>
          <p:nvPr/>
        </p:nvSpPr>
        <p:spPr>
          <a:xfrm>
            <a:off x="5229836" y="6107298"/>
            <a:ext cx="6400150" cy="584775"/>
          </a:xfrm>
          <a:prstGeom prst="rect">
            <a:avLst/>
          </a:prstGeom>
          <a:noFill/>
        </p:spPr>
        <p:txBody>
          <a:bodyPr wrap="none" rtlCol="0">
            <a:spAutoFit/>
          </a:bodyPr>
          <a:lstStyle/>
          <a:p>
            <a:r>
              <a:rPr lang="en-US" sz="1600" dirty="0"/>
              <a:t>Chappell CA, et al. Pediatrics 2018; </a:t>
            </a:r>
            <a:r>
              <a:rPr lang="en-US" sz="1600" dirty="0" err="1"/>
              <a:t>Lopata</a:t>
            </a:r>
            <a:r>
              <a:rPr lang="en-US" sz="1600" dirty="0"/>
              <a:t> SM, et al, Pediatrics, 2020;</a:t>
            </a:r>
          </a:p>
          <a:p>
            <a:r>
              <a:rPr lang="en-US" sz="1600" dirty="0"/>
              <a:t> </a:t>
            </a:r>
            <a:r>
              <a:rPr lang="en-US" sz="1600" dirty="0" err="1"/>
              <a:t>Kuncio</a:t>
            </a:r>
            <a:r>
              <a:rPr lang="en-US" sz="1600" dirty="0"/>
              <a:t> DE, et al. Clin Infect Dis. 2003; Delgado-Borrego A. J </a:t>
            </a:r>
            <a:r>
              <a:rPr lang="en-US" sz="1600" dirty="0" err="1"/>
              <a:t>Pediatr</a:t>
            </a:r>
            <a:r>
              <a:rPr lang="en-US" sz="1600" dirty="0"/>
              <a:t>, 2012 </a:t>
            </a:r>
          </a:p>
        </p:txBody>
      </p:sp>
    </p:spTree>
    <p:extLst>
      <p:ext uri="{BB962C8B-B14F-4D97-AF65-F5344CB8AC3E}">
        <p14:creationId xmlns:p14="http://schemas.microsoft.com/office/powerpoint/2010/main" val="3815448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41" y="436026"/>
            <a:ext cx="11445912" cy="1325563"/>
          </a:xfrm>
        </p:spPr>
        <p:txBody>
          <a:bodyPr>
            <a:normAutofit/>
          </a:bodyPr>
          <a:lstStyle/>
          <a:p>
            <a:pPr algn="ctr"/>
            <a:r>
              <a:rPr lang="en-US" dirty="0">
                <a:cs typeface="Arial"/>
              </a:rPr>
              <a:t>Interventions to Decrease Perinatal Transmission: </a:t>
            </a:r>
            <a:br>
              <a:rPr lang="en-US" dirty="0">
                <a:cs typeface="Arial"/>
              </a:rPr>
            </a:br>
            <a:r>
              <a:rPr lang="en-US" dirty="0">
                <a:cs typeface="Arial"/>
              </a:rPr>
              <a:t>Lessons from HIV?</a:t>
            </a:r>
          </a:p>
        </p:txBody>
      </p:sp>
      <p:sp>
        <p:nvSpPr>
          <p:cNvPr id="3" name="Content Placeholder 2"/>
          <p:cNvSpPr>
            <a:spLocks noGrp="1"/>
          </p:cNvSpPr>
          <p:nvPr>
            <p:ph idx="1"/>
          </p:nvPr>
        </p:nvSpPr>
        <p:spPr>
          <a:xfrm>
            <a:off x="537542" y="1988704"/>
            <a:ext cx="11277470" cy="4628663"/>
          </a:xfrm>
        </p:spPr>
        <p:txBody>
          <a:bodyPr>
            <a:normAutofit/>
          </a:bodyPr>
          <a:lstStyle/>
          <a:p>
            <a:r>
              <a:rPr lang="en-US" dirty="0">
                <a:cs typeface="Arial"/>
              </a:rPr>
              <a:t>Elective cesarean delivery? </a:t>
            </a:r>
          </a:p>
          <a:p>
            <a:pPr lvl="1"/>
            <a:r>
              <a:rPr lang="en-US" dirty="0">
                <a:cs typeface="Arial"/>
              </a:rPr>
              <a:t>No randomized controlled trials</a:t>
            </a:r>
          </a:p>
          <a:p>
            <a:pPr lvl="1"/>
            <a:r>
              <a:rPr lang="en-US" dirty="0">
                <a:cs typeface="Arial"/>
              </a:rPr>
              <a:t>Meta-analysis of 8 studies including 641 mother-infant pairs show no change in transmission rate </a:t>
            </a:r>
            <a:r>
              <a:rPr lang="en-US" sz="1400" dirty="0">
                <a:cs typeface="Arial"/>
              </a:rPr>
              <a:t>(</a:t>
            </a:r>
            <a:r>
              <a:rPr lang="en-US" sz="1400" dirty="0" err="1">
                <a:cs typeface="Arial"/>
              </a:rPr>
              <a:t>Gharmar</a:t>
            </a:r>
            <a:r>
              <a:rPr lang="en-US" sz="1400" dirty="0">
                <a:cs typeface="Arial"/>
              </a:rPr>
              <a:t> ME, et al. </a:t>
            </a:r>
            <a:r>
              <a:rPr lang="en-US" sz="1400" i="1" dirty="0">
                <a:cs typeface="Arial"/>
              </a:rPr>
              <a:t>Arch Gynecol Obstet</a:t>
            </a:r>
            <a:r>
              <a:rPr lang="en-US" sz="1400" dirty="0">
                <a:cs typeface="Arial"/>
              </a:rPr>
              <a:t>. 2011)</a:t>
            </a:r>
            <a:endParaRPr lang="en-US" dirty="0">
              <a:cs typeface="Arial"/>
            </a:endParaRPr>
          </a:p>
          <a:p>
            <a:r>
              <a:rPr lang="en-US" dirty="0">
                <a:cs typeface="Arial"/>
              </a:rPr>
              <a:t>Avoidance of breast feeding?</a:t>
            </a:r>
          </a:p>
          <a:p>
            <a:pPr lvl="1"/>
            <a:r>
              <a:rPr lang="en-US" dirty="0">
                <a:cs typeface="Arial"/>
              </a:rPr>
              <a:t>No Hepatitis C RNA found in breastmilk </a:t>
            </a:r>
            <a:r>
              <a:rPr lang="en-US" sz="1400" dirty="0">
                <a:cs typeface="Arial"/>
              </a:rPr>
              <a:t>(</a:t>
            </a:r>
            <a:r>
              <a:rPr lang="en-US" sz="1400" dirty="0" err="1">
                <a:cs typeface="Arial"/>
              </a:rPr>
              <a:t>Polyweka</a:t>
            </a:r>
            <a:r>
              <a:rPr lang="en-US" sz="1400" dirty="0">
                <a:cs typeface="Arial"/>
              </a:rPr>
              <a:t> S, et al. </a:t>
            </a:r>
            <a:r>
              <a:rPr lang="en-US" sz="1400" i="1" dirty="0" err="1">
                <a:cs typeface="Arial"/>
              </a:rPr>
              <a:t>Clin</a:t>
            </a:r>
            <a:r>
              <a:rPr lang="en-US" sz="1400" i="1" dirty="0">
                <a:cs typeface="Arial"/>
              </a:rPr>
              <a:t> Infect Dis</a:t>
            </a:r>
            <a:r>
              <a:rPr lang="en-US" sz="1400" dirty="0">
                <a:cs typeface="Arial"/>
              </a:rPr>
              <a:t>. 1999)</a:t>
            </a:r>
            <a:endParaRPr lang="en-US" dirty="0">
              <a:cs typeface="Arial"/>
            </a:endParaRPr>
          </a:p>
          <a:p>
            <a:pPr lvl="1"/>
            <a:r>
              <a:rPr lang="en-US" dirty="0">
                <a:cs typeface="Arial"/>
              </a:rPr>
              <a:t>No increased transmission with breast vs. bottle feeding </a:t>
            </a:r>
            <a:r>
              <a:rPr lang="en-US" sz="1400" dirty="0">
                <a:cs typeface="Arial"/>
              </a:rPr>
              <a:t>(Kumar RM, et al. </a:t>
            </a:r>
            <a:r>
              <a:rPr lang="en-US" sz="1400" i="1" dirty="0">
                <a:cs typeface="Arial"/>
              </a:rPr>
              <a:t>J </a:t>
            </a:r>
            <a:r>
              <a:rPr lang="en-US" sz="1400" i="1" dirty="0" err="1">
                <a:cs typeface="Arial"/>
              </a:rPr>
              <a:t>Hepatol</a:t>
            </a:r>
            <a:r>
              <a:rPr lang="en-US" sz="1400" dirty="0">
                <a:cs typeface="Arial"/>
              </a:rPr>
              <a:t>. 1998)</a:t>
            </a:r>
            <a:endParaRPr lang="en-US" dirty="0">
              <a:cs typeface="Arial"/>
            </a:endParaRPr>
          </a:p>
          <a:p>
            <a:r>
              <a:rPr lang="en-US" dirty="0">
                <a:cs typeface="Arial"/>
              </a:rPr>
              <a:t>Avoidance of invasive procedures</a:t>
            </a:r>
          </a:p>
          <a:p>
            <a:pPr lvl="1"/>
            <a:r>
              <a:rPr lang="en-US" dirty="0">
                <a:cs typeface="Arial"/>
              </a:rPr>
              <a:t>Fetal scalp monitoring, amniocentesis, operative delivery </a:t>
            </a:r>
          </a:p>
          <a:p>
            <a:pPr marL="0" indent="0">
              <a:buNone/>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39344565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63D7-D817-49B0-BCA1-062205593D24}"/>
              </a:ext>
            </a:extLst>
          </p:cNvPr>
          <p:cNvSpPr>
            <a:spLocks noGrp="1"/>
          </p:cNvSpPr>
          <p:nvPr>
            <p:ph type="title"/>
          </p:nvPr>
        </p:nvSpPr>
        <p:spPr>
          <a:xfrm>
            <a:off x="380999" y="401494"/>
            <a:ext cx="11043139" cy="1200328"/>
          </a:xfrm>
        </p:spPr>
        <p:txBody>
          <a:bodyPr/>
          <a:lstStyle/>
          <a:p>
            <a:pPr>
              <a:lnSpc>
                <a:spcPct val="85000"/>
              </a:lnSpc>
            </a:pPr>
            <a:r>
              <a:rPr lang="en-US" dirty="0"/>
              <a:t>Hepatitis C Treatment During Pregnancy?</a:t>
            </a:r>
            <a:endParaRPr lang="en-US" b="0" i="1" baseline="30000" dirty="0">
              <a:solidFill>
                <a:schemeClr val="tx1"/>
              </a:solidFill>
            </a:endParaRPr>
          </a:p>
        </p:txBody>
      </p:sp>
      <p:sp>
        <p:nvSpPr>
          <p:cNvPr id="8" name="Content Placeholder 7">
            <a:extLst>
              <a:ext uri="{FF2B5EF4-FFF2-40B4-BE49-F238E27FC236}">
                <a16:creationId xmlns:a16="http://schemas.microsoft.com/office/drawing/2014/main" id="{4D42EF95-733B-4428-B4C9-0D6D69FAF146}"/>
              </a:ext>
            </a:extLst>
          </p:cNvPr>
          <p:cNvSpPr>
            <a:spLocks noGrp="1"/>
          </p:cNvSpPr>
          <p:nvPr>
            <p:ph sz="half" idx="1"/>
          </p:nvPr>
        </p:nvSpPr>
        <p:spPr>
          <a:xfrm>
            <a:off x="380999" y="1601821"/>
            <a:ext cx="6109855" cy="4351338"/>
          </a:xfrm>
        </p:spPr>
        <p:txBody>
          <a:bodyPr/>
          <a:lstStyle/>
          <a:p>
            <a:pPr marL="0" indent="0">
              <a:spcBef>
                <a:spcPts val="400"/>
              </a:spcBef>
              <a:buNone/>
            </a:pPr>
            <a:r>
              <a:rPr lang="en-US" sz="2400" b="1" dirty="0">
                <a:solidFill>
                  <a:srgbClr val="0070C0"/>
                </a:solidFill>
              </a:rPr>
              <a:t>Arguments in Favor of Treatment</a:t>
            </a:r>
          </a:p>
          <a:p>
            <a:pPr>
              <a:lnSpc>
                <a:spcPct val="95000"/>
              </a:lnSpc>
              <a:spcBef>
                <a:spcPts val="400"/>
              </a:spcBef>
              <a:spcAft>
                <a:spcPts val="600"/>
              </a:spcAft>
            </a:pPr>
            <a:r>
              <a:rPr lang="en-US" sz="2000" dirty="0"/>
              <a:t>Treatment of Hepatitis C during pregnancy would reduce postpartum loss to follow-up by treating women at a time when they are engaged in prenatal care under insurance coverage</a:t>
            </a:r>
          </a:p>
          <a:p>
            <a:pPr>
              <a:lnSpc>
                <a:spcPct val="95000"/>
              </a:lnSpc>
              <a:spcBef>
                <a:spcPts val="400"/>
              </a:spcBef>
              <a:spcAft>
                <a:spcPts val="600"/>
              </a:spcAft>
            </a:pPr>
            <a:r>
              <a:rPr lang="en-US" sz="2000" dirty="0"/>
              <a:t>Possible decrease in MTCT</a:t>
            </a:r>
          </a:p>
          <a:p>
            <a:pPr>
              <a:lnSpc>
                <a:spcPct val="95000"/>
              </a:lnSpc>
              <a:spcBef>
                <a:spcPts val="400"/>
              </a:spcBef>
              <a:spcAft>
                <a:spcPts val="600"/>
              </a:spcAft>
            </a:pPr>
            <a:r>
              <a:rPr lang="en-US" sz="2000" dirty="0"/>
              <a:t>Children infected with Hepatitis C through MTCT develop cirrhosis at an earlier age than children who acquired infection through other routes during childhood, and are also at risk of acquiring hepatocellular carcinoma </a:t>
            </a:r>
          </a:p>
          <a:p>
            <a:pPr>
              <a:lnSpc>
                <a:spcPct val="95000"/>
              </a:lnSpc>
              <a:spcBef>
                <a:spcPts val="400"/>
              </a:spcBef>
              <a:spcAft>
                <a:spcPts val="600"/>
              </a:spcAft>
            </a:pPr>
            <a:r>
              <a:rPr lang="en-US" sz="2000" dirty="0"/>
              <a:t>Surveys indicate the majority of women with Hepatitis C would be interested in Hepatitis C treatment during pregnancy if it could decrease MTCT</a:t>
            </a:r>
          </a:p>
        </p:txBody>
      </p:sp>
      <p:sp>
        <p:nvSpPr>
          <p:cNvPr id="9" name="Content Placeholder 8">
            <a:extLst>
              <a:ext uri="{FF2B5EF4-FFF2-40B4-BE49-F238E27FC236}">
                <a16:creationId xmlns:a16="http://schemas.microsoft.com/office/drawing/2014/main" id="{C5AB45CF-C30C-42CF-8AC8-56DBE1E4AB7D}"/>
              </a:ext>
            </a:extLst>
          </p:cNvPr>
          <p:cNvSpPr>
            <a:spLocks noGrp="1"/>
          </p:cNvSpPr>
          <p:nvPr>
            <p:ph sz="half" idx="2"/>
          </p:nvPr>
        </p:nvSpPr>
        <p:spPr>
          <a:xfrm>
            <a:off x="6996610" y="1601821"/>
            <a:ext cx="4814389" cy="1973874"/>
          </a:xfrm>
        </p:spPr>
        <p:txBody>
          <a:bodyPr/>
          <a:lstStyle/>
          <a:p>
            <a:pPr marL="0" indent="0">
              <a:spcBef>
                <a:spcPts val="400"/>
              </a:spcBef>
              <a:buNone/>
            </a:pPr>
            <a:r>
              <a:rPr lang="en-US" sz="2400" b="1" dirty="0">
                <a:solidFill>
                  <a:srgbClr val="0070C0"/>
                </a:solidFill>
              </a:rPr>
              <a:t>Arguments Against Treatment</a:t>
            </a:r>
          </a:p>
          <a:p>
            <a:pPr>
              <a:spcBef>
                <a:spcPts val="400"/>
              </a:spcBef>
            </a:pPr>
            <a:r>
              <a:rPr lang="en-US" sz="2000" dirty="0"/>
              <a:t>Currently, there are few data on </a:t>
            </a:r>
          </a:p>
          <a:p>
            <a:pPr marL="512763">
              <a:spcBef>
                <a:spcPts val="400"/>
              </a:spcBef>
              <a:buFont typeface="Arial" panose="020B0604020202020204" pitchFamily="34" charset="0"/>
              <a:buChar char="−"/>
            </a:pPr>
            <a:r>
              <a:rPr lang="en-US" sz="2000" dirty="0"/>
              <a:t>Safety of Hepatitis C treatment in pregnancy</a:t>
            </a:r>
          </a:p>
          <a:p>
            <a:pPr marL="512763">
              <a:spcBef>
                <a:spcPts val="400"/>
              </a:spcBef>
              <a:buFont typeface="Arial" panose="020B0604020202020204" pitchFamily="34" charset="0"/>
              <a:buChar char="−"/>
            </a:pPr>
            <a:r>
              <a:rPr lang="en-US" sz="2000" dirty="0"/>
              <a:t>Safety of treatment in breastfeeding women</a:t>
            </a:r>
          </a:p>
        </p:txBody>
      </p:sp>
      <p:sp>
        <p:nvSpPr>
          <p:cNvPr id="3" name="Footer Placeholder 2">
            <a:extLst>
              <a:ext uri="{FF2B5EF4-FFF2-40B4-BE49-F238E27FC236}">
                <a16:creationId xmlns:a16="http://schemas.microsoft.com/office/drawing/2014/main" id="{796068FD-3FD7-45E4-9F71-2AC5F82F557C}"/>
              </a:ext>
            </a:extLst>
          </p:cNvPr>
          <p:cNvSpPr>
            <a:spLocks noGrp="1"/>
          </p:cNvSpPr>
          <p:nvPr>
            <p:ph type="ftr" sz="quarter" idx="11"/>
          </p:nvPr>
        </p:nvSpPr>
        <p:spPr>
          <a:xfrm>
            <a:off x="8130209" y="6168545"/>
            <a:ext cx="3760304" cy="498598"/>
          </a:xfrm>
          <a:prstGeom prst="rect">
            <a:avLst/>
          </a:prstGeom>
        </p:spPr>
        <p:txBody>
          <a:bodyPr vert="horz" wrap="square" lIns="0" tIns="0" rIns="0" bIns="0" rtlCol="0" anchor="b">
            <a:spAutoFit/>
          </a:bodyPr>
          <a:lstStyle>
            <a:defPPr>
              <a:defRPr lang="en-US"/>
            </a:defPPr>
            <a:lvl1pPr marL="0" algn="l" defTabSz="914400" rtl="0" eaLnBrk="1" latinLnBrk="0" hangingPunct="1">
              <a:defRPr sz="1200" b="1" kern="120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90000"/>
              </a:lnSpc>
              <a:buAutoNum type="arabicPeriod"/>
            </a:pPr>
            <a:r>
              <a:rPr lang="en-US" b="0" dirty="0">
                <a:latin typeface="Arial" panose="020B0604020202020204" pitchFamily="34" charset="0"/>
                <a:cs typeface="Arial" panose="020B0604020202020204" pitchFamily="34" charset="0"/>
              </a:rPr>
              <a:t>Kushner T, et al. </a:t>
            </a:r>
            <a:r>
              <a:rPr lang="en-US" b="0" dirty="0" err="1">
                <a:latin typeface="Arial" panose="020B0604020202020204" pitchFamily="34" charset="0"/>
                <a:cs typeface="Arial" panose="020B0604020202020204" pitchFamily="34" charset="0"/>
              </a:rPr>
              <a:t>Ther</a:t>
            </a:r>
            <a:r>
              <a:rPr lang="en-US" b="0" dirty="0">
                <a:latin typeface="Arial" panose="020B0604020202020204" pitchFamily="34" charset="0"/>
                <a:cs typeface="Arial" panose="020B0604020202020204" pitchFamily="34" charset="0"/>
              </a:rPr>
              <a:t> Adv Infect Dis. 2019;6:2049936119838229; </a:t>
            </a:r>
          </a:p>
          <a:p>
            <a:pPr marL="228600" indent="-228600">
              <a:lnSpc>
                <a:spcPct val="90000"/>
              </a:lnSpc>
              <a:buAutoNum type="arabicPeriod"/>
            </a:pPr>
            <a:r>
              <a:rPr lang="en-US" b="0" dirty="0">
                <a:latin typeface="Arial" panose="020B0604020202020204" pitchFamily="34" charset="0"/>
                <a:cs typeface="Arial" panose="020B0604020202020204" pitchFamily="34" charset="0"/>
              </a:rPr>
              <a:t>Kushner T, </a:t>
            </a:r>
            <a:r>
              <a:rPr lang="en-US" b="0" dirty="0" err="1">
                <a:latin typeface="Arial" panose="020B0604020202020204" pitchFamily="34" charset="0"/>
                <a:cs typeface="Arial" panose="020B0604020202020204" pitchFamily="34" charset="0"/>
              </a:rPr>
              <a:t>Reau</a:t>
            </a:r>
            <a:r>
              <a:rPr lang="en-US" b="0" dirty="0">
                <a:latin typeface="Arial" panose="020B0604020202020204" pitchFamily="34" charset="0"/>
                <a:cs typeface="Arial" panose="020B0604020202020204" pitchFamily="34" charset="0"/>
              </a:rPr>
              <a:t> N. J Hepatol. 2021;74(3):734-741.</a:t>
            </a:r>
          </a:p>
        </p:txBody>
      </p:sp>
      <p:sp>
        <p:nvSpPr>
          <p:cNvPr id="4" name="Rectangle 3">
            <a:extLst>
              <a:ext uri="{FF2B5EF4-FFF2-40B4-BE49-F238E27FC236}">
                <a16:creationId xmlns:a16="http://schemas.microsoft.com/office/drawing/2014/main" id="{0D0488CD-E684-46F7-BA3C-DC32BFE617A0}"/>
              </a:ext>
            </a:extLst>
          </p:cNvPr>
          <p:cNvSpPr/>
          <p:nvPr/>
        </p:nvSpPr>
        <p:spPr>
          <a:xfrm>
            <a:off x="5618747" y="5568381"/>
            <a:ext cx="6362700" cy="1200329"/>
          </a:xfrm>
          <a:prstGeom prst="rect">
            <a:avLst/>
          </a:prstGeom>
        </p:spPr>
        <p:txBody>
          <a:bodyPr wrap="square">
            <a:spAutoFit/>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70323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03C6-ABEC-4CEA-A8AF-7631A2968AF9}"/>
              </a:ext>
            </a:extLst>
          </p:cNvPr>
          <p:cNvSpPr>
            <a:spLocks noGrp="1"/>
          </p:cNvSpPr>
          <p:nvPr>
            <p:ph type="title"/>
          </p:nvPr>
        </p:nvSpPr>
        <p:spPr>
          <a:xfrm>
            <a:off x="0" y="470548"/>
            <a:ext cx="12192000" cy="1015663"/>
          </a:xfrm>
        </p:spPr>
        <p:txBody>
          <a:bodyPr anchor="ctr"/>
          <a:lstStyle/>
          <a:p>
            <a:pPr algn="ctr"/>
            <a:r>
              <a:rPr lang="en-US" sz="3600" dirty="0"/>
              <a:t>First Study of Ledipasvir/Sofosbuvir in Pregnant Women</a:t>
            </a:r>
          </a:p>
        </p:txBody>
      </p:sp>
      <p:sp>
        <p:nvSpPr>
          <p:cNvPr id="4" name="Footer Placeholder 3">
            <a:extLst>
              <a:ext uri="{FF2B5EF4-FFF2-40B4-BE49-F238E27FC236}">
                <a16:creationId xmlns:a16="http://schemas.microsoft.com/office/drawing/2014/main" id="{02A774C9-15F2-4BFD-AF9A-A6AF246B5A94}"/>
              </a:ext>
            </a:extLst>
          </p:cNvPr>
          <p:cNvSpPr>
            <a:spLocks noGrp="1"/>
          </p:cNvSpPr>
          <p:nvPr>
            <p:ph type="ftr" sz="quarter" idx="4294967295"/>
          </p:nvPr>
        </p:nvSpPr>
        <p:spPr>
          <a:xfrm>
            <a:off x="9819252" y="6212167"/>
            <a:ext cx="2133600" cy="166199"/>
          </a:xfrm>
          <a:prstGeom prst="rect">
            <a:avLst/>
          </a:prstGeom>
        </p:spPr>
        <p:txBody>
          <a:bodyPr vert="horz" wrap="square" lIns="0" tIns="0" rIns="0" bIns="0" rtlCol="0" anchor="b">
            <a:spAutoFit/>
          </a:bodyPr>
          <a:lstStyle>
            <a:defPPr>
              <a:defRPr lang="en-US"/>
            </a:defPPr>
            <a:lvl1pPr marL="0" algn="l" defTabSz="914400" rtl="0" eaLnBrk="1" latinLnBrk="0" hangingPunct="1">
              <a:defRPr sz="1200" b="1" kern="120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r>
              <a:rPr lang="en-US" b="0" dirty="0"/>
              <a:t>Chappell CA, Lancet Microbe, 2020</a:t>
            </a:r>
          </a:p>
        </p:txBody>
      </p:sp>
      <p:sp>
        <p:nvSpPr>
          <p:cNvPr id="3" name="TextBox 2">
            <a:extLst>
              <a:ext uri="{FF2B5EF4-FFF2-40B4-BE49-F238E27FC236}">
                <a16:creationId xmlns:a16="http://schemas.microsoft.com/office/drawing/2014/main" id="{114F1BC1-0746-4264-9FC9-A4DF359A6FFB}"/>
              </a:ext>
            </a:extLst>
          </p:cNvPr>
          <p:cNvSpPr txBox="1"/>
          <p:nvPr/>
        </p:nvSpPr>
        <p:spPr>
          <a:xfrm>
            <a:off x="381002" y="1643794"/>
            <a:ext cx="4075337" cy="4406334"/>
          </a:xfrm>
          <a:prstGeom prst="rect">
            <a:avLst/>
          </a:prstGeom>
          <a:solidFill>
            <a:schemeClr val="bg1"/>
          </a:solidFill>
          <a:ln w="28575">
            <a:solidFill>
              <a:srgbClr val="0070C0"/>
            </a:solidFill>
          </a:ln>
        </p:spPr>
        <p:style>
          <a:lnRef idx="0">
            <a:schemeClr val="accent1"/>
          </a:lnRef>
          <a:fillRef idx="3">
            <a:schemeClr val="accent1"/>
          </a:fillRef>
          <a:effectRef idx="3">
            <a:schemeClr val="accent1"/>
          </a:effectRef>
          <a:fontRef idx="minor">
            <a:schemeClr val="lt1"/>
          </a:fontRef>
        </p:style>
        <p:txBody>
          <a:bodyPr spcFirstLastPara="0" vert="horz" wrap="square" lIns="38100" tIns="38100" rIns="38100" bIns="38100" numCol="1" spcCol="1270" anchor="ctr" anchorCtr="0">
            <a:spAutoFit/>
          </a:bodyPr>
          <a:lstStyle>
            <a:defPPr>
              <a:defRPr lang="en-US"/>
            </a:defPPr>
            <a:lvl1pPr lvl="0" indent="0" algn="ctr" defTabSz="889000">
              <a:spcBef>
                <a:spcPct val="0"/>
              </a:spcBef>
              <a:spcAft>
                <a:spcPts val="400"/>
              </a:spcAft>
              <a:buNone/>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4625" indent="-174625" algn="l">
              <a:spcBef>
                <a:spcPts val="0"/>
              </a:spcBef>
              <a:buClr>
                <a:srgbClr val="C00000"/>
              </a:buClr>
              <a:buFont typeface="Arial" panose="020B0604020202020204" pitchFamily="34" charset="0"/>
              <a:buChar char="•"/>
            </a:pPr>
            <a:r>
              <a:rPr lang="en-US" dirty="0">
                <a:solidFill>
                  <a:schemeClr val="tx1"/>
                </a:solidFill>
              </a:rPr>
              <a:t>Recruitment: October 2016 to October 2018</a:t>
            </a:r>
          </a:p>
          <a:p>
            <a:pPr marL="174625" indent="-174625" algn="l">
              <a:spcBef>
                <a:spcPts val="0"/>
              </a:spcBef>
              <a:buClr>
                <a:srgbClr val="C00000"/>
              </a:buClr>
              <a:buFont typeface="Arial" panose="020B0604020202020204" pitchFamily="34" charset="0"/>
              <a:buChar char="•"/>
            </a:pPr>
            <a:r>
              <a:rPr lang="en-US" dirty="0">
                <a:solidFill>
                  <a:schemeClr val="tx1"/>
                </a:solidFill>
              </a:rPr>
              <a:t>Enrollment criteria</a:t>
            </a:r>
          </a:p>
          <a:p>
            <a:pPr marL="406400" lvl="1" indent="-231775">
              <a:spcAft>
                <a:spcPts val="400"/>
              </a:spcAft>
              <a:buClr>
                <a:srgbClr val="0070C0"/>
              </a:buClr>
              <a:buFont typeface="Arial" panose="020B0604020202020204" pitchFamily="34" charset="0"/>
              <a:buChar char="–"/>
            </a:pPr>
            <a:r>
              <a:rPr lang="en-US" dirty="0">
                <a:solidFill>
                  <a:schemeClr val="tx1"/>
                </a:solidFill>
              </a:rPr>
              <a:t>Hepatitis C-positive; 18‒39 years of age</a:t>
            </a:r>
          </a:p>
          <a:p>
            <a:pPr marL="406400" lvl="1" indent="-231775">
              <a:spcAft>
                <a:spcPts val="400"/>
              </a:spcAft>
              <a:buClr>
                <a:srgbClr val="0070C0"/>
              </a:buClr>
              <a:buFont typeface="Arial" panose="020B0604020202020204" pitchFamily="34" charset="0"/>
              <a:buChar char="–"/>
            </a:pPr>
            <a:r>
              <a:rPr lang="en-US" dirty="0">
                <a:solidFill>
                  <a:schemeClr val="tx1"/>
                </a:solidFill>
              </a:rPr>
              <a:t>Enrollment at 23 to 24 weeks gestation</a:t>
            </a:r>
          </a:p>
          <a:p>
            <a:pPr marL="406400" lvl="1" indent="-231775">
              <a:spcAft>
                <a:spcPts val="400"/>
              </a:spcAft>
              <a:buClr>
                <a:srgbClr val="0070C0"/>
              </a:buClr>
              <a:buFont typeface="Arial" panose="020B0604020202020204" pitchFamily="34" charset="0"/>
              <a:buChar char="–"/>
            </a:pPr>
            <a:r>
              <a:rPr lang="en-US" dirty="0">
                <a:solidFill>
                  <a:schemeClr val="tx1"/>
                </a:solidFill>
              </a:rPr>
              <a:t>Singleton gestation without fetal anomalies</a:t>
            </a:r>
          </a:p>
          <a:p>
            <a:pPr marL="406400" lvl="1" indent="-231775">
              <a:spcAft>
                <a:spcPts val="400"/>
              </a:spcAft>
              <a:buClr>
                <a:srgbClr val="0070C0"/>
              </a:buClr>
              <a:buFont typeface="Arial" panose="020B0604020202020204" pitchFamily="34" charset="0"/>
              <a:buChar char="–"/>
            </a:pPr>
            <a:r>
              <a:rPr lang="en-US" dirty="0">
                <a:solidFill>
                  <a:schemeClr val="tx1"/>
                </a:solidFill>
              </a:rPr>
              <a:t>Non-genotype 2 or 3</a:t>
            </a:r>
          </a:p>
          <a:p>
            <a:pPr marL="406400" lvl="1" indent="-231775">
              <a:spcAft>
                <a:spcPts val="400"/>
              </a:spcAft>
              <a:buClr>
                <a:srgbClr val="0070C0"/>
              </a:buClr>
              <a:buFont typeface="Arial" panose="020B0604020202020204" pitchFamily="34" charset="0"/>
              <a:buChar char="–"/>
            </a:pPr>
            <a:r>
              <a:rPr lang="en-US" dirty="0">
                <a:solidFill>
                  <a:schemeClr val="tx1"/>
                </a:solidFill>
              </a:rPr>
              <a:t>No Hepatitis B, cirrhosis, or clinically significant drug use</a:t>
            </a:r>
          </a:p>
          <a:p>
            <a:pPr marL="406400" lvl="1" indent="-231775">
              <a:spcAft>
                <a:spcPts val="400"/>
              </a:spcAft>
              <a:buClr>
                <a:srgbClr val="0070C0"/>
              </a:buClr>
              <a:buFont typeface="Arial" panose="020B0604020202020204" pitchFamily="34" charset="0"/>
              <a:buChar char="–"/>
            </a:pPr>
            <a:r>
              <a:rPr lang="en-US" dirty="0">
                <a:solidFill>
                  <a:schemeClr val="tx1"/>
                </a:solidFill>
              </a:rPr>
              <a:t>Not at high-risk of spontaneous preterm birth</a:t>
            </a:r>
          </a:p>
        </p:txBody>
      </p:sp>
      <p:sp>
        <p:nvSpPr>
          <p:cNvPr id="9" name="TextBox 8">
            <a:extLst>
              <a:ext uri="{FF2B5EF4-FFF2-40B4-BE49-F238E27FC236}">
                <a16:creationId xmlns:a16="http://schemas.microsoft.com/office/drawing/2014/main" id="{E225CC3C-985E-45A4-A7C4-1A76286FABDB}"/>
              </a:ext>
            </a:extLst>
          </p:cNvPr>
          <p:cNvSpPr txBox="1"/>
          <p:nvPr/>
        </p:nvSpPr>
        <p:spPr>
          <a:xfrm>
            <a:off x="8153400" y="1737319"/>
            <a:ext cx="3657600" cy="2462213"/>
          </a:xfrm>
          <a:prstGeom prst="rect">
            <a:avLst/>
          </a:prstGeom>
          <a:solidFill>
            <a:srgbClr val="800000"/>
          </a:solidFill>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spAutoFit/>
          </a:bodyPr>
          <a:lstStyle>
            <a:defPPr>
              <a:defRPr lang="en-US"/>
            </a:defPPr>
            <a:lvl1pPr lvl="0" indent="0" algn="ctr" defTabSz="889000">
              <a:spcBef>
                <a:spcPct val="0"/>
              </a:spcBef>
              <a:buNone/>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400"/>
              </a:spcAft>
            </a:pPr>
            <a:r>
              <a:rPr lang="en-US" dirty="0"/>
              <a:t>Screen fails (n=20)</a:t>
            </a:r>
          </a:p>
          <a:p>
            <a:pPr marL="174625" indent="-174625" algn="l">
              <a:spcAft>
                <a:spcPts val="400"/>
              </a:spcAft>
              <a:buClr>
                <a:srgbClr val="FFC000"/>
              </a:buClr>
              <a:buFont typeface="Arial" panose="020B0604020202020204" pitchFamily="34" charset="0"/>
              <a:buChar char="•"/>
            </a:pPr>
            <a:r>
              <a:rPr lang="en-US" sz="1800" dirty="0">
                <a:solidFill>
                  <a:schemeClr val="bg1"/>
                </a:solidFill>
              </a:rPr>
              <a:t>Genotype 2: 5 patients</a:t>
            </a:r>
          </a:p>
          <a:p>
            <a:pPr marL="174625" indent="-174625" algn="l">
              <a:spcAft>
                <a:spcPts val="400"/>
              </a:spcAft>
              <a:buClr>
                <a:srgbClr val="FFC000"/>
              </a:buClr>
              <a:buFont typeface="Arial" panose="020B0604020202020204" pitchFamily="34" charset="0"/>
              <a:buChar char="•"/>
            </a:pPr>
            <a:r>
              <a:rPr lang="en-US" sz="1800" dirty="0">
                <a:solidFill>
                  <a:schemeClr val="bg1"/>
                </a:solidFill>
              </a:rPr>
              <a:t>Genotype 3: 5 patients</a:t>
            </a:r>
          </a:p>
          <a:p>
            <a:pPr marL="174625" indent="-174625" algn="l">
              <a:spcAft>
                <a:spcPts val="400"/>
              </a:spcAft>
              <a:buClr>
                <a:srgbClr val="FFC000"/>
              </a:buClr>
              <a:buFont typeface="Arial" panose="020B0604020202020204" pitchFamily="34" charset="0"/>
              <a:buChar char="•"/>
            </a:pPr>
            <a:r>
              <a:rPr lang="en-US" sz="1800" dirty="0">
                <a:solidFill>
                  <a:schemeClr val="bg1"/>
                </a:solidFill>
              </a:rPr>
              <a:t>Ongoing drug use: 4</a:t>
            </a:r>
          </a:p>
          <a:p>
            <a:pPr marL="174625" indent="-174625" algn="l">
              <a:spcAft>
                <a:spcPts val="400"/>
              </a:spcAft>
              <a:buClr>
                <a:srgbClr val="FFC000"/>
              </a:buClr>
              <a:buFont typeface="Arial" panose="020B0604020202020204" pitchFamily="34" charset="0"/>
              <a:buChar char="•"/>
            </a:pPr>
            <a:r>
              <a:rPr lang="en-US" sz="1800" dirty="0">
                <a:solidFill>
                  <a:schemeClr val="bg1"/>
                </a:solidFill>
              </a:rPr>
              <a:t>Declined participation: 3</a:t>
            </a:r>
          </a:p>
          <a:p>
            <a:pPr marL="174625" indent="-174625" algn="l">
              <a:spcAft>
                <a:spcPts val="400"/>
              </a:spcAft>
              <a:buClr>
                <a:srgbClr val="FFC000"/>
              </a:buClr>
              <a:buFont typeface="Arial" panose="020B0604020202020204" pitchFamily="34" charset="0"/>
              <a:buChar char="•"/>
            </a:pPr>
            <a:r>
              <a:rPr lang="en-US" sz="1800" dirty="0">
                <a:solidFill>
                  <a:schemeClr val="bg1"/>
                </a:solidFill>
              </a:rPr>
              <a:t>Delivering at outside hospital: 2</a:t>
            </a:r>
          </a:p>
          <a:p>
            <a:pPr marL="174625" indent="-174625" algn="l">
              <a:spcAft>
                <a:spcPts val="400"/>
              </a:spcAft>
              <a:buClr>
                <a:srgbClr val="FFC000"/>
              </a:buClr>
              <a:buFont typeface="Arial" panose="020B0604020202020204" pitchFamily="34" charset="0"/>
              <a:buChar char="•"/>
            </a:pPr>
            <a:r>
              <a:rPr lang="en-US" sz="1800" dirty="0">
                <a:solidFill>
                  <a:schemeClr val="bg1"/>
                </a:solidFill>
              </a:rPr>
              <a:t>Concern for cirrhosis: 1</a:t>
            </a:r>
            <a:endParaRPr lang="en-US" dirty="0">
              <a:solidFill>
                <a:schemeClr val="bg1"/>
              </a:solidFill>
            </a:endParaRPr>
          </a:p>
        </p:txBody>
      </p:sp>
      <p:sp>
        <p:nvSpPr>
          <p:cNvPr id="13" name="TextBox 12">
            <a:extLst>
              <a:ext uri="{FF2B5EF4-FFF2-40B4-BE49-F238E27FC236}">
                <a16:creationId xmlns:a16="http://schemas.microsoft.com/office/drawing/2014/main" id="{654032C0-C6F7-4E1A-859B-E7224E26CD83}"/>
              </a:ext>
            </a:extLst>
          </p:cNvPr>
          <p:cNvSpPr txBox="1"/>
          <p:nvPr/>
        </p:nvSpPr>
        <p:spPr>
          <a:xfrm>
            <a:off x="8153400" y="4572086"/>
            <a:ext cx="3657600" cy="384721"/>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spcFirstLastPara="0" vert="horz" wrap="square" lIns="38100" tIns="38100" rIns="38100" bIns="38100" numCol="1" spcCol="1270" anchor="ctr" anchorCtr="0">
            <a:spAutoFit/>
          </a:bodyPr>
          <a:lstStyle>
            <a:defPPr>
              <a:defRPr lang="en-US"/>
            </a:defPPr>
            <a:lvl1pPr lvl="0" indent="0" algn="ctr" defTabSz="889000">
              <a:spcBef>
                <a:spcPct val="0"/>
              </a:spcBef>
              <a:buNone/>
              <a:defRPr sz="20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9 infants enrolled</a:t>
            </a:r>
          </a:p>
        </p:txBody>
      </p:sp>
      <p:sp>
        <p:nvSpPr>
          <p:cNvPr id="14" name="TextBox 13">
            <a:extLst>
              <a:ext uri="{FF2B5EF4-FFF2-40B4-BE49-F238E27FC236}">
                <a16:creationId xmlns:a16="http://schemas.microsoft.com/office/drawing/2014/main" id="{DF31177F-C9F9-4FA5-AAEE-E2A922AF3533}"/>
              </a:ext>
            </a:extLst>
          </p:cNvPr>
          <p:cNvSpPr txBox="1"/>
          <p:nvPr/>
        </p:nvSpPr>
        <p:spPr>
          <a:xfrm>
            <a:off x="8153400" y="5357631"/>
            <a:ext cx="3657600" cy="692497"/>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spcFirstLastPara="0" vert="horz" wrap="square" lIns="38100" tIns="38100" rIns="38100" bIns="38100" numCol="1" spcCol="1270" anchor="ctr" anchorCtr="0">
            <a:spAutoFit/>
          </a:bodyPr>
          <a:lstStyle>
            <a:defPPr>
              <a:defRPr lang="en-US"/>
            </a:defPPr>
            <a:lvl1pPr lvl="0" indent="0" algn="ctr" defTabSz="889000">
              <a:spcBef>
                <a:spcPct val="0"/>
              </a:spcBef>
              <a:buNone/>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9 infants completed 1-year follow-up</a:t>
            </a:r>
          </a:p>
        </p:txBody>
      </p:sp>
      <p:cxnSp>
        <p:nvCxnSpPr>
          <p:cNvPr id="16" name="Connector: Elbow 15">
            <a:extLst>
              <a:ext uri="{FF2B5EF4-FFF2-40B4-BE49-F238E27FC236}">
                <a16:creationId xmlns:a16="http://schemas.microsoft.com/office/drawing/2014/main" id="{E57032E6-955A-4B06-AB67-6FAB237B9D36}"/>
              </a:ext>
            </a:extLst>
          </p:cNvPr>
          <p:cNvCxnSpPr>
            <a:cxnSpLocks/>
          </p:cNvCxnSpPr>
          <p:nvPr/>
        </p:nvCxnSpPr>
        <p:spPr>
          <a:xfrm rot="16200000" flipH="1">
            <a:off x="6727844" y="1178100"/>
            <a:ext cx="982851" cy="1868262"/>
          </a:xfrm>
          <a:prstGeom prst="bentConnector2">
            <a:avLst/>
          </a:prstGeom>
          <a:ln w="762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F1EBD1-06A7-4761-A826-699B40164744}"/>
              </a:ext>
            </a:extLst>
          </p:cNvPr>
          <p:cNvCxnSpPr>
            <a:stCxn id="5" idx="2"/>
            <a:endCxn id="6" idx="0"/>
          </p:cNvCxnSpPr>
          <p:nvPr/>
        </p:nvCxnSpPr>
        <p:spPr>
          <a:xfrm>
            <a:off x="6285138" y="1985575"/>
            <a:ext cx="0" cy="1208066"/>
          </a:xfrm>
          <a:prstGeom prst="straightConnector1">
            <a:avLst/>
          </a:prstGeom>
          <a:ln w="762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0083A97-5810-4F49-9B38-0B848394C7B5}"/>
              </a:ext>
            </a:extLst>
          </p:cNvPr>
          <p:cNvCxnSpPr>
            <a:cxnSpLocks/>
            <a:stCxn id="6" idx="2"/>
            <a:endCxn id="11" idx="0"/>
          </p:cNvCxnSpPr>
          <p:nvPr/>
        </p:nvCxnSpPr>
        <p:spPr>
          <a:xfrm>
            <a:off x="6285138" y="3578362"/>
            <a:ext cx="0" cy="268599"/>
          </a:xfrm>
          <a:prstGeom prst="straightConnector1">
            <a:avLst/>
          </a:prstGeom>
          <a:ln w="762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B0E8646-7DE9-4457-893C-C8CC39B1C1C8}"/>
              </a:ext>
            </a:extLst>
          </p:cNvPr>
          <p:cNvCxnSpPr>
            <a:cxnSpLocks/>
            <a:stCxn id="11" idx="2"/>
            <a:endCxn id="8" idx="0"/>
          </p:cNvCxnSpPr>
          <p:nvPr/>
        </p:nvCxnSpPr>
        <p:spPr>
          <a:xfrm>
            <a:off x="6285138" y="4862624"/>
            <a:ext cx="0" cy="422488"/>
          </a:xfrm>
          <a:prstGeom prst="straightConnector1">
            <a:avLst/>
          </a:prstGeom>
          <a:ln w="762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A614E58-8BF1-42E7-8C33-4ECD7CEE8F24}"/>
              </a:ext>
            </a:extLst>
          </p:cNvPr>
          <p:cNvSpPr txBox="1"/>
          <p:nvPr/>
        </p:nvSpPr>
        <p:spPr>
          <a:xfrm>
            <a:off x="4867818" y="1600854"/>
            <a:ext cx="2834640" cy="3847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spcFirstLastPara="0" vert="horz" wrap="square" lIns="38100" tIns="38100" rIns="38100" bIns="38100" numCol="1" spcCol="1270" anchor="ctr" anchorCtr="0">
            <a:spAutoFit/>
          </a:bodyPr>
          <a:lstStyle>
            <a:defPPr>
              <a:defRPr lang="en-US"/>
            </a:defPPr>
            <a:lvl1pPr lvl="0" indent="0" algn="ctr" defTabSz="889000">
              <a:spcBef>
                <a:spcPct val="0"/>
              </a:spcBef>
              <a:buNone/>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29 patients screened </a:t>
            </a:r>
          </a:p>
        </p:txBody>
      </p:sp>
      <p:sp>
        <p:nvSpPr>
          <p:cNvPr id="6" name="TextBox 5">
            <a:extLst>
              <a:ext uri="{FF2B5EF4-FFF2-40B4-BE49-F238E27FC236}">
                <a16:creationId xmlns:a16="http://schemas.microsoft.com/office/drawing/2014/main" id="{879A3ACF-5B48-42D2-9028-E43FFAF45D40}"/>
              </a:ext>
            </a:extLst>
          </p:cNvPr>
          <p:cNvSpPr txBox="1"/>
          <p:nvPr/>
        </p:nvSpPr>
        <p:spPr>
          <a:xfrm>
            <a:off x="4867818" y="3193641"/>
            <a:ext cx="2834640" cy="38472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spcFirstLastPara="0" vert="horz" wrap="square" lIns="38100" tIns="38100" rIns="38100" bIns="38100" numCol="1" spcCol="1270" anchor="ctr" anchorCtr="0">
            <a:spAutoFit/>
          </a:bodyPr>
          <a:lstStyle>
            <a:defPPr>
              <a:defRPr lang="en-US"/>
            </a:defPPr>
            <a:lvl1pPr lvl="0" indent="0" algn="ctr" defTabSz="889000">
              <a:spcBef>
                <a:spcPct val="0"/>
              </a:spcBef>
              <a:buNone/>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9 enrolled</a:t>
            </a:r>
          </a:p>
        </p:txBody>
      </p:sp>
      <p:sp>
        <p:nvSpPr>
          <p:cNvPr id="8" name="TextBox 7">
            <a:extLst>
              <a:ext uri="{FF2B5EF4-FFF2-40B4-BE49-F238E27FC236}">
                <a16:creationId xmlns:a16="http://schemas.microsoft.com/office/drawing/2014/main" id="{B4D4A969-E96E-4934-8341-D5DE7FA7AC4E}"/>
              </a:ext>
            </a:extLst>
          </p:cNvPr>
          <p:cNvSpPr txBox="1"/>
          <p:nvPr/>
        </p:nvSpPr>
        <p:spPr>
          <a:xfrm>
            <a:off x="4867818" y="5285112"/>
            <a:ext cx="2834640" cy="69249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spcFirstLastPara="0" vert="horz" wrap="square" lIns="38100" tIns="38100" rIns="38100" bIns="38100" numCol="1" spcCol="1270" anchor="ctr" anchorCtr="0">
            <a:spAutoFit/>
          </a:bodyPr>
          <a:lstStyle>
            <a:defPPr>
              <a:defRPr lang="en-US"/>
            </a:defPPr>
            <a:lvl1pPr lvl="0" indent="0" algn="ctr" defTabSz="889000">
              <a:spcBef>
                <a:spcPct val="0"/>
              </a:spcBef>
              <a:buNone/>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9 completed SVR assessment</a:t>
            </a:r>
          </a:p>
        </p:txBody>
      </p:sp>
      <p:sp>
        <p:nvSpPr>
          <p:cNvPr id="11" name="TextBox 10">
            <a:extLst>
              <a:ext uri="{FF2B5EF4-FFF2-40B4-BE49-F238E27FC236}">
                <a16:creationId xmlns:a16="http://schemas.microsoft.com/office/drawing/2014/main" id="{BCD4CF62-9793-46C0-ABB7-0F4156B918F5}"/>
              </a:ext>
            </a:extLst>
          </p:cNvPr>
          <p:cNvSpPr txBox="1"/>
          <p:nvPr/>
        </p:nvSpPr>
        <p:spPr>
          <a:xfrm>
            <a:off x="4867818" y="3846961"/>
            <a:ext cx="2834640" cy="10156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0">
            <a:schemeClr val="accent1"/>
          </a:lnRef>
          <a:fillRef idx="3">
            <a:schemeClr val="accent1"/>
          </a:fillRef>
          <a:effectRef idx="3">
            <a:schemeClr val="accent1"/>
          </a:effectRef>
          <a:fontRef idx="minor">
            <a:schemeClr val="lt1"/>
          </a:fontRef>
        </p:style>
        <p:txBody>
          <a:bodyPr spcFirstLastPara="0" vert="horz" wrap="square" lIns="38100" tIns="38100" rIns="38100" bIns="38100" numCol="1" spcCol="1270" anchor="ctr" anchorCtr="0">
            <a:spAutoFit/>
          </a:bodyPr>
          <a:lstStyle>
            <a:defPPr>
              <a:defRPr lang="en-US"/>
            </a:defPPr>
            <a:lvl1pPr lvl="0" indent="0" algn="ctr" defTabSz="889000">
              <a:spcBef>
                <a:spcPct val="0"/>
              </a:spcBef>
              <a:buNone/>
              <a:defRPr sz="2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9 completed study medication and delivered</a:t>
            </a:r>
          </a:p>
        </p:txBody>
      </p:sp>
      <p:cxnSp>
        <p:nvCxnSpPr>
          <p:cNvPr id="28" name="Straight Arrow Connector 27">
            <a:extLst>
              <a:ext uri="{FF2B5EF4-FFF2-40B4-BE49-F238E27FC236}">
                <a16:creationId xmlns:a16="http://schemas.microsoft.com/office/drawing/2014/main" id="{D4398DAD-4537-4A34-919E-0BA09A2F8AE8}"/>
              </a:ext>
            </a:extLst>
          </p:cNvPr>
          <p:cNvCxnSpPr>
            <a:cxnSpLocks/>
            <a:stCxn id="13" idx="2"/>
            <a:endCxn id="14" idx="0"/>
          </p:cNvCxnSpPr>
          <p:nvPr/>
        </p:nvCxnSpPr>
        <p:spPr>
          <a:xfrm>
            <a:off x="9982200" y="4956807"/>
            <a:ext cx="0" cy="400824"/>
          </a:xfrm>
          <a:prstGeom prst="straightConnector1">
            <a:avLst/>
          </a:prstGeom>
          <a:ln w="762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64926D-3740-5C46-9D10-73BB1FA52E96}"/>
              </a:ext>
            </a:extLst>
          </p:cNvPr>
          <p:cNvSpPr txBox="1"/>
          <p:nvPr/>
        </p:nvSpPr>
        <p:spPr>
          <a:xfrm>
            <a:off x="239148" y="6284183"/>
            <a:ext cx="9743052" cy="369332"/>
          </a:xfrm>
          <a:prstGeom prst="rect">
            <a:avLst/>
          </a:prstGeom>
          <a:noFill/>
        </p:spPr>
        <p:txBody>
          <a:bodyPr wrap="none" rtlCol="0">
            <a:spAutoFit/>
          </a:bodyPr>
          <a:lstStyle/>
          <a:p>
            <a:r>
              <a:rPr lang="en-US" dirty="0"/>
              <a:t>*Note: Use of Ledipasvir/Sofosbuvir during pregnancy is not recommended, except in a research trial</a:t>
            </a:r>
          </a:p>
        </p:txBody>
      </p:sp>
    </p:spTree>
    <p:extLst>
      <p:ext uri="{BB962C8B-B14F-4D97-AF65-F5344CB8AC3E}">
        <p14:creationId xmlns:p14="http://schemas.microsoft.com/office/powerpoint/2010/main" val="295943731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AE99-69F6-4EC1-ADD6-F37CF27FBB21}"/>
              </a:ext>
            </a:extLst>
          </p:cNvPr>
          <p:cNvSpPr>
            <a:spLocks noGrp="1"/>
          </p:cNvSpPr>
          <p:nvPr>
            <p:ph type="title"/>
          </p:nvPr>
        </p:nvSpPr>
        <p:spPr>
          <a:xfrm>
            <a:off x="940534" y="446809"/>
            <a:ext cx="10310931" cy="1082388"/>
          </a:xfrm>
        </p:spPr>
        <p:txBody>
          <a:bodyPr/>
          <a:lstStyle/>
          <a:p>
            <a:pPr algn="ctr"/>
            <a:r>
              <a:rPr lang="en-US" dirty="0"/>
              <a:t>Conclusions from the Study</a:t>
            </a:r>
          </a:p>
        </p:txBody>
      </p:sp>
      <p:sp>
        <p:nvSpPr>
          <p:cNvPr id="3" name="Content Placeholder 2">
            <a:extLst>
              <a:ext uri="{FF2B5EF4-FFF2-40B4-BE49-F238E27FC236}">
                <a16:creationId xmlns:a16="http://schemas.microsoft.com/office/drawing/2014/main" id="{7ACED842-D52B-4086-B511-EA3033665521}"/>
              </a:ext>
            </a:extLst>
          </p:cNvPr>
          <p:cNvSpPr>
            <a:spLocks noGrp="1"/>
          </p:cNvSpPr>
          <p:nvPr>
            <p:ph idx="1"/>
          </p:nvPr>
        </p:nvSpPr>
        <p:spPr>
          <a:xfrm>
            <a:off x="628044" y="1502651"/>
            <a:ext cx="10935909" cy="4694949"/>
          </a:xfrm>
        </p:spPr>
        <p:txBody>
          <a:bodyPr/>
          <a:lstStyle/>
          <a:p>
            <a:r>
              <a:rPr lang="en-US" dirty="0"/>
              <a:t>In this first study of Ledipasvir/Sofosbuvir administration during pregnancy, there were no clinically significant changes in Sofosbuvir or Ledipasvir levels identified attributable to pregnancy.</a:t>
            </a:r>
          </a:p>
          <a:p>
            <a:r>
              <a:rPr lang="en-US" dirty="0"/>
              <a:t>Ledipasvir/Sofosbuvir treatment started between 23-24 weeks of gestation was safe and effective, resulting in a 100% cure rate without any significant safety outcomes (N=9).</a:t>
            </a:r>
          </a:p>
          <a:p>
            <a:r>
              <a:rPr lang="en-US" dirty="0"/>
              <a:t>Further studies should consider evaluation of pan-genotypic regimen for pregnancy (actively recruiting!)</a:t>
            </a:r>
          </a:p>
          <a:p>
            <a:r>
              <a:rPr lang="en-US" dirty="0"/>
              <a:t>Larger studies must be conducted to confirm the safety and efficacy of Hepatitis C treatment during pregnancy.</a:t>
            </a:r>
          </a:p>
        </p:txBody>
      </p:sp>
      <p:sp>
        <p:nvSpPr>
          <p:cNvPr id="4" name="Footer Placeholder 3">
            <a:extLst>
              <a:ext uri="{FF2B5EF4-FFF2-40B4-BE49-F238E27FC236}">
                <a16:creationId xmlns:a16="http://schemas.microsoft.com/office/drawing/2014/main" id="{69D4B325-AE77-CE47-98BB-F6493289CCF8}"/>
              </a:ext>
            </a:extLst>
          </p:cNvPr>
          <p:cNvSpPr txBox="1">
            <a:spLocks/>
          </p:cNvSpPr>
          <p:nvPr/>
        </p:nvSpPr>
        <p:spPr>
          <a:xfrm>
            <a:off x="9062720" y="6156767"/>
            <a:ext cx="2890132" cy="221599"/>
          </a:xfrm>
          <a:prstGeom prst="rect">
            <a:avLst/>
          </a:prstGeom>
        </p:spPr>
        <p:txBody>
          <a:bodyPr vert="horz" wrap="square" lIns="0" tIns="0" rIns="0" bIns="0" rtlCol="0" anchor="b">
            <a:spAutoFit/>
          </a:bodyPr>
          <a:lstStyle>
            <a:defPPr>
              <a:defRPr lang="en-US"/>
            </a:defPPr>
            <a:lvl1pPr marL="0" algn="l" defTabSz="914400" rtl="0" eaLnBrk="1" latinLnBrk="0" hangingPunct="1">
              <a:defRPr sz="1200" b="1" kern="120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r>
              <a:rPr lang="en-US" sz="1600" b="0" dirty="0"/>
              <a:t>Chappell CA, </a:t>
            </a:r>
            <a:r>
              <a:rPr lang="en-US" sz="1600" b="0" i="1" dirty="0"/>
              <a:t>Lancet Microbe</a:t>
            </a:r>
            <a:r>
              <a:rPr lang="en-US" sz="1600" b="0" dirty="0"/>
              <a:t>, 2020</a:t>
            </a:r>
          </a:p>
        </p:txBody>
      </p:sp>
    </p:spTree>
    <p:extLst>
      <p:ext uri="{BB962C8B-B14F-4D97-AF65-F5344CB8AC3E}">
        <p14:creationId xmlns:p14="http://schemas.microsoft.com/office/powerpoint/2010/main" val="2898695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6BC62A-6014-454E-926D-68EB15DF0DA7}"/>
              </a:ext>
            </a:extLst>
          </p:cNvPr>
          <p:cNvSpPr>
            <a:spLocks noGrp="1"/>
          </p:cNvSpPr>
          <p:nvPr>
            <p:ph type="ctrTitle"/>
          </p:nvPr>
        </p:nvSpPr>
        <p:spPr>
          <a:xfrm>
            <a:off x="562479" y="2641687"/>
            <a:ext cx="4975876" cy="859123"/>
          </a:xfrm>
        </p:spPr>
        <p:txBody>
          <a:bodyPr>
            <a:noAutofit/>
          </a:bodyPr>
          <a:lstStyle/>
          <a:p>
            <a:r>
              <a:rPr lang="en-US" sz="3600" dirty="0"/>
              <a:t>Preventing Perinatal Hepatitis B and C Transmission</a:t>
            </a:r>
          </a:p>
        </p:txBody>
      </p:sp>
      <p:sp>
        <p:nvSpPr>
          <p:cNvPr id="9" name="Text Placeholder 8">
            <a:extLst>
              <a:ext uri="{FF2B5EF4-FFF2-40B4-BE49-F238E27FC236}">
                <a16:creationId xmlns:a16="http://schemas.microsoft.com/office/drawing/2014/main" id="{66655A57-AAB8-A84E-8E42-BECCD17C4233}"/>
              </a:ext>
            </a:extLst>
          </p:cNvPr>
          <p:cNvSpPr>
            <a:spLocks noGrp="1"/>
          </p:cNvSpPr>
          <p:nvPr>
            <p:ph type="body" sz="quarter" idx="13"/>
          </p:nvPr>
        </p:nvSpPr>
        <p:spPr>
          <a:xfrm>
            <a:off x="2374709" y="4261151"/>
            <a:ext cx="3163645" cy="1385081"/>
          </a:xfrm>
        </p:spPr>
        <p:txBody>
          <a:bodyPr>
            <a:normAutofit fontScale="47500" lnSpcReduction="20000"/>
          </a:bodyPr>
          <a:lstStyle/>
          <a:p>
            <a:r>
              <a:rPr lang="en-US" b="1" dirty="0"/>
              <a:t>Ronald O. Valdiserri, MD, MPH</a:t>
            </a:r>
          </a:p>
          <a:p>
            <a:r>
              <a:rPr lang="en-US" dirty="0"/>
              <a:t>Co-Chair of HepVu</a:t>
            </a:r>
          </a:p>
          <a:p>
            <a:r>
              <a:rPr lang="en-US" dirty="0"/>
              <a:t>Professor, Department of Epidemiology, </a:t>
            </a:r>
          </a:p>
          <a:p>
            <a:r>
              <a:rPr lang="en-US" dirty="0"/>
              <a:t>Rollins School of Public Health,</a:t>
            </a:r>
          </a:p>
          <a:p>
            <a:r>
              <a:rPr lang="en-US" dirty="0"/>
              <a:t>Emory University</a:t>
            </a:r>
          </a:p>
        </p:txBody>
      </p:sp>
      <p:pic>
        <p:nvPicPr>
          <p:cNvPr id="1026" name="Picture 2" descr="Graphical user interface&#10;&#10;Description automatically generated">
            <a:extLst>
              <a:ext uri="{FF2B5EF4-FFF2-40B4-BE49-F238E27FC236}">
                <a16:creationId xmlns:a16="http://schemas.microsoft.com/office/drawing/2014/main" id="{959DF669-FDAD-4CEE-8935-DBD8B333E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93550"/>
            <a:ext cx="5533521" cy="2907260"/>
          </a:xfrm>
          <a:prstGeom prst="rect">
            <a:avLst/>
          </a:prstGeom>
          <a:noFill/>
        </p:spPr>
      </p:pic>
      <p:pic>
        <p:nvPicPr>
          <p:cNvPr id="4" name="Picture 3" descr="A person with a beard and glasses&#10;&#10;Description automatically generated with low confidence">
            <a:extLst>
              <a:ext uri="{FF2B5EF4-FFF2-40B4-BE49-F238E27FC236}">
                <a16:creationId xmlns:a16="http://schemas.microsoft.com/office/drawing/2014/main" id="{FAE97F43-4A2E-4396-A530-BDF247E8F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479" y="4270730"/>
            <a:ext cx="1375502" cy="1375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86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972600" y="423667"/>
            <a:ext cx="10251600" cy="713600"/>
          </a:xfrm>
          <a:prstGeom prst="rect">
            <a:avLst/>
          </a:prstGeom>
        </p:spPr>
        <p:txBody>
          <a:bodyPr spcFirstLastPara="1" vert="horz" wrap="square" lIns="121900" tIns="121900" rIns="121900" bIns="121900" rtlCol="0" anchor="t" anchorCtr="0">
            <a:noAutofit/>
          </a:bodyPr>
          <a:lstStyle/>
          <a:p>
            <a:pPr>
              <a:lnSpc>
                <a:spcPct val="115000"/>
              </a:lnSpc>
              <a:spcAft>
                <a:spcPts val="2133"/>
              </a:spcAft>
            </a:pPr>
            <a:r>
              <a:rPr lang="en" sz="2400" b="1" dirty="0">
                <a:solidFill>
                  <a:srgbClr val="000000"/>
                </a:solidFill>
                <a:latin typeface="Lato"/>
                <a:ea typeface="Lato"/>
                <a:cs typeface="Lato"/>
                <a:sym typeface="Lato"/>
              </a:rPr>
              <a:t>Hepatitis C treatment in pregnancy: increased self-esteem and sense of well-being, which was sometimes protective against relapse</a:t>
            </a:r>
            <a:endParaRPr sz="3200" b="1" dirty="0"/>
          </a:p>
        </p:txBody>
      </p:sp>
      <p:sp>
        <p:nvSpPr>
          <p:cNvPr id="139" name="Google Shape;139;p21"/>
          <p:cNvSpPr/>
          <p:nvPr/>
        </p:nvSpPr>
        <p:spPr>
          <a:xfrm>
            <a:off x="529389" y="1920329"/>
            <a:ext cx="4911291" cy="4325132"/>
          </a:xfrm>
          <a:prstGeom prst="wedgeRoundRectCallout">
            <a:avLst>
              <a:gd name="adj1" fmla="val -56618"/>
              <a:gd name="adj2" fmla="val 59752"/>
              <a:gd name="adj3" fmla="val 0"/>
            </a:avLst>
          </a:prstGeom>
          <a:solidFill>
            <a:schemeClr val="lt2"/>
          </a:solid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609585">
              <a:lnSpc>
                <a:spcPct val="115000"/>
              </a:lnSpc>
            </a:pPr>
            <a:r>
              <a:rPr lang="en" sz="2400" dirty="0">
                <a:solidFill>
                  <a:srgbClr val="201F1E"/>
                </a:solidFill>
              </a:rPr>
              <a:t>I’m down to like barely detectable... I think it’s definitely gonna help me not wanna keep relapsing or using because this has been such a process trying to cure it... that’s not the life I </a:t>
            </a:r>
            <a:r>
              <a:rPr lang="en" sz="2400" dirty="0" err="1">
                <a:solidFill>
                  <a:srgbClr val="201F1E"/>
                </a:solidFill>
              </a:rPr>
              <a:t>wanna</a:t>
            </a:r>
            <a:r>
              <a:rPr lang="en" sz="2400" dirty="0">
                <a:solidFill>
                  <a:srgbClr val="201F1E"/>
                </a:solidFill>
              </a:rPr>
              <a:t> live anymore, I don’t </a:t>
            </a:r>
            <a:r>
              <a:rPr lang="en" sz="2400" dirty="0" err="1">
                <a:solidFill>
                  <a:srgbClr val="201F1E"/>
                </a:solidFill>
              </a:rPr>
              <a:t>wanna</a:t>
            </a:r>
            <a:r>
              <a:rPr lang="en" sz="2400" dirty="0">
                <a:solidFill>
                  <a:srgbClr val="201F1E"/>
                </a:solidFill>
              </a:rPr>
              <a:t> use</a:t>
            </a:r>
            <a:endParaRPr sz="2400" dirty="0"/>
          </a:p>
        </p:txBody>
      </p:sp>
      <p:sp>
        <p:nvSpPr>
          <p:cNvPr id="140" name="Google Shape;140;p21"/>
          <p:cNvSpPr/>
          <p:nvPr/>
        </p:nvSpPr>
        <p:spPr>
          <a:xfrm>
            <a:off x="8638674" y="1920329"/>
            <a:ext cx="3318527" cy="1663164"/>
          </a:xfrm>
          <a:prstGeom prst="wedgeRoundRectCallout">
            <a:avLst>
              <a:gd name="adj1" fmla="val 45921"/>
              <a:gd name="adj2" fmla="val 70330"/>
              <a:gd name="adj3" fmla="val 0"/>
            </a:avLst>
          </a:prstGeom>
          <a:solidFill>
            <a:schemeClr val="lt2"/>
          </a:solid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pPr>
            <a:r>
              <a:rPr lang="en" sz="2400" dirty="0">
                <a:solidFill>
                  <a:srgbClr val="201F1E"/>
                </a:solidFill>
              </a:rPr>
              <a:t>I think I’m.. a bright thing and it’s a clean start...</a:t>
            </a:r>
            <a:endParaRPr sz="2400" dirty="0"/>
          </a:p>
        </p:txBody>
      </p:sp>
      <p:sp>
        <p:nvSpPr>
          <p:cNvPr id="141" name="Google Shape;141;p21"/>
          <p:cNvSpPr/>
          <p:nvPr/>
        </p:nvSpPr>
        <p:spPr>
          <a:xfrm>
            <a:off x="5823284" y="4319337"/>
            <a:ext cx="5839327" cy="1663164"/>
          </a:xfrm>
          <a:prstGeom prst="wedgeRoundRectCallout">
            <a:avLst>
              <a:gd name="adj1" fmla="val 52973"/>
              <a:gd name="adj2" fmla="val 63743"/>
              <a:gd name="adj3" fmla="val 0"/>
            </a:avLst>
          </a:prstGeom>
          <a:solidFill>
            <a:schemeClr val="lt2"/>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pPr>
            <a:r>
              <a:rPr lang="en" sz="2400" dirty="0"/>
              <a:t>I mean ecstatic, grateful. I don't know, kind of proud that I went through with something and accomplished it.</a:t>
            </a:r>
            <a:endParaRPr sz="2400" dirty="0"/>
          </a:p>
        </p:txBody>
      </p:sp>
      <p:sp>
        <p:nvSpPr>
          <p:cNvPr id="142" name="Google Shape;142;p21"/>
          <p:cNvSpPr/>
          <p:nvPr/>
        </p:nvSpPr>
        <p:spPr>
          <a:xfrm>
            <a:off x="5823284" y="1816769"/>
            <a:ext cx="2459259" cy="2014641"/>
          </a:xfrm>
          <a:prstGeom prst="wedgeEllipseCallout">
            <a:avLst>
              <a:gd name="adj1" fmla="val -38857"/>
              <a:gd name="adj2" fmla="val 56152"/>
            </a:avLst>
          </a:prstGeom>
          <a:solidFill>
            <a:schemeClr val="lt2"/>
          </a:solid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r>
              <a:rPr lang="en" sz="2933" dirty="0"/>
              <a:t>“...Life-saving...”</a:t>
            </a:r>
            <a:endParaRPr sz="2933" dirty="0"/>
          </a:p>
        </p:txBody>
      </p:sp>
      <p:sp>
        <p:nvSpPr>
          <p:cNvPr id="2" name="TextBox 1">
            <a:extLst>
              <a:ext uri="{FF2B5EF4-FFF2-40B4-BE49-F238E27FC236}">
                <a16:creationId xmlns:a16="http://schemas.microsoft.com/office/drawing/2014/main" id="{4CFD6B8C-6930-4D08-9233-E575552940D8}"/>
              </a:ext>
            </a:extLst>
          </p:cNvPr>
          <p:cNvSpPr txBox="1"/>
          <p:nvPr/>
        </p:nvSpPr>
        <p:spPr>
          <a:xfrm>
            <a:off x="7424998" y="6434333"/>
            <a:ext cx="4532203" cy="338554"/>
          </a:xfrm>
          <a:prstGeom prst="rect">
            <a:avLst/>
          </a:prstGeom>
          <a:noFill/>
        </p:spPr>
        <p:txBody>
          <a:bodyPr wrap="none" rtlCol="0">
            <a:spAutoFit/>
          </a:bodyPr>
          <a:lstStyle/>
          <a:p>
            <a:pPr algn="r"/>
            <a:r>
              <a:rPr lang="en-US" sz="1600" dirty="0" err="1"/>
              <a:t>Kislovsky</a:t>
            </a:r>
            <a:r>
              <a:rPr lang="en-US" sz="1600" dirty="0"/>
              <a:t> Y, et al. Under Review at </a:t>
            </a:r>
            <a:r>
              <a:rPr lang="en-US" sz="1600" i="1" dirty="0"/>
              <a:t>Substance Abuse</a:t>
            </a:r>
          </a:p>
        </p:txBody>
      </p:sp>
    </p:spTree>
    <p:extLst>
      <p:ext uri="{BB962C8B-B14F-4D97-AF65-F5344CB8AC3E}">
        <p14:creationId xmlns:p14="http://schemas.microsoft.com/office/powerpoint/2010/main" val="34665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P spid="1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10" y="513025"/>
            <a:ext cx="10241054" cy="657154"/>
          </a:xfrm>
        </p:spPr>
        <p:txBody>
          <a:bodyPr/>
          <a:lstStyle/>
          <a:p>
            <a:r>
              <a:rPr lang="en-US" sz="4000" dirty="0"/>
              <a:t>Goal = Hepatitis C Elimination</a:t>
            </a:r>
          </a:p>
        </p:txBody>
      </p:sp>
      <p:sp>
        <p:nvSpPr>
          <p:cNvPr id="5" name="Content Placeholder 4"/>
          <p:cNvSpPr>
            <a:spLocks noGrp="1"/>
          </p:cNvSpPr>
          <p:nvPr>
            <p:ph idx="1"/>
          </p:nvPr>
        </p:nvSpPr>
        <p:spPr>
          <a:xfrm>
            <a:off x="1191985" y="604158"/>
            <a:ext cx="10123713" cy="5486400"/>
          </a:xfrm>
        </p:spPr>
        <p:txBody>
          <a:bodyPr>
            <a:normAutofit/>
          </a:bodyPr>
          <a:lstStyle/>
          <a:p>
            <a:endParaRPr lang="en-US" dirty="0"/>
          </a:p>
          <a:p>
            <a:pPr marL="0" indent="0">
              <a:buNone/>
            </a:pPr>
            <a:endParaRPr lang="en-US" dirty="0"/>
          </a:p>
        </p:txBody>
      </p:sp>
      <p:pic>
        <p:nvPicPr>
          <p:cNvPr id="4" name="Picture 3">
            <a:extLst>
              <a:ext uri="{FF2B5EF4-FFF2-40B4-BE49-F238E27FC236}">
                <a16:creationId xmlns:a16="http://schemas.microsoft.com/office/drawing/2014/main" id="{A16454ED-E723-4B88-B3E0-3ADE5B16D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431" y="1453649"/>
            <a:ext cx="3550603" cy="3550603"/>
          </a:xfrm>
          <a:prstGeom prst="rect">
            <a:avLst/>
          </a:prstGeom>
        </p:spPr>
      </p:pic>
      <p:sp>
        <p:nvSpPr>
          <p:cNvPr id="10" name="Callout: Line 9">
            <a:extLst>
              <a:ext uri="{FF2B5EF4-FFF2-40B4-BE49-F238E27FC236}">
                <a16:creationId xmlns:a16="http://schemas.microsoft.com/office/drawing/2014/main" id="{353CB9D3-7ACF-4513-9870-5634A080F7FA}"/>
              </a:ext>
            </a:extLst>
          </p:cNvPr>
          <p:cNvSpPr/>
          <p:nvPr/>
        </p:nvSpPr>
        <p:spPr>
          <a:xfrm>
            <a:off x="8874697" y="2938420"/>
            <a:ext cx="2624667" cy="831332"/>
          </a:xfrm>
          <a:prstGeom prst="borderCallout1">
            <a:avLst>
              <a:gd name="adj1" fmla="val 54522"/>
              <a:gd name="adj2" fmla="val -2061"/>
              <a:gd name="adj3" fmla="val 36077"/>
              <a:gd name="adj4" fmla="val -36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Incarceration</a:t>
            </a:r>
          </a:p>
        </p:txBody>
      </p:sp>
      <p:sp>
        <p:nvSpPr>
          <p:cNvPr id="11" name="Callout: Line 10">
            <a:extLst>
              <a:ext uri="{FF2B5EF4-FFF2-40B4-BE49-F238E27FC236}">
                <a16:creationId xmlns:a16="http://schemas.microsoft.com/office/drawing/2014/main" id="{35B34B18-2C4A-40DD-9F95-1DFB4A3A0537}"/>
              </a:ext>
            </a:extLst>
          </p:cNvPr>
          <p:cNvSpPr/>
          <p:nvPr/>
        </p:nvSpPr>
        <p:spPr>
          <a:xfrm>
            <a:off x="8874697" y="3901603"/>
            <a:ext cx="2624667" cy="831332"/>
          </a:xfrm>
          <a:prstGeom prst="borderCallout1">
            <a:avLst>
              <a:gd name="adj1" fmla="val 38262"/>
              <a:gd name="adj2" fmla="val -1539"/>
              <a:gd name="adj3" fmla="val -20833"/>
              <a:gd name="adj4" fmla="val -32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Poor social support</a:t>
            </a:r>
          </a:p>
        </p:txBody>
      </p:sp>
      <p:sp>
        <p:nvSpPr>
          <p:cNvPr id="12" name="Callout: Line 11">
            <a:extLst>
              <a:ext uri="{FF2B5EF4-FFF2-40B4-BE49-F238E27FC236}">
                <a16:creationId xmlns:a16="http://schemas.microsoft.com/office/drawing/2014/main" id="{EFBCD3D6-D971-4996-82D5-17CB6ECFCB12}"/>
              </a:ext>
            </a:extLst>
          </p:cNvPr>
          <p:cNvSpPr/>
          <p:nvPr/>
        </p:nvSpPr>
        <p:spPr>
          <a:xfrm>
            <a:off x="2349583" y="3637647"/>
            <a:ext cx="2624667" cy="831332"/>
          </a:xfrm>
          <a:prstGeom prst="borderCallout1">
            <a:avLst>
              <a:gd name="adj1" fmla="val 57774"/>
              <a:gd name="adj2" fmla="val 98810"/>
              <a:gd name="adj3" fmla="val 29573"/>
              <a:gd name="adj4" fmla="val 139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Trauma</a:t>
            </a:r>
          </a:p>
        </p:txBody>
      </p:sp>
      <p:sp>
        <p:nvSpPr>
          <p:cNvPr id="13" name="Callout: Line 12">
            <a:extLst>
              <a:ext uri="{FF2B5EF4-FFF2-40B4-BE49-F238E27FC236}">
                <a16:creationId xmlns:a16="http://schemas.microsoft.com/office/drawing/2014/main" id="{A6D0A4D0-20D6-4D6F-AD0D-0E4C10075E13}"/>
              </a:ext>
            </a:extLst>
          </p:cNvPr>
          <p:cNvSpPr/>
          <p:nvPr/>
        </p:nvSpPr>
        <p:spPr>
          <a:xfrm>
            <a:off x="2336063" y="2702471"/>
            <a:ext cx="2624667" cy="831332"/>
          </a:xfrm>
          <a:prstGeom prst="borderCallout1">
            <a:avLst>
              <a:gd name="adj1" fmla="val 74035"/>
              <a:gd name="adj2" fmla="val 138531"/>
              <a:gd name="adj3" fmla="val 65345"/>
              <a:gd name="adj4" fmla="val 991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Poverty </a:t>
            </a:r>
          </a:p>
        </p:txBody>
      </p:sp>
      <p:sp>
        <p:nvSpPr>
          <p:cNvPr id="14" name="Callout: Line 13">
            <a:extLst>
              <a:ext uri="{FF2B5EF4-FFF2-40B4-BE49-F238E27FC236}">
                <a16:creationId xmlns:a16="http://schemas.microsoft.com/office/drawing/2014/main" id="{2D7F21ED-D8D0-4C97-9B63-0088B26D0DE8}"/>
              </a:ext>
            </a:extLst>
          </p:cNvPr>
          <p:cNvSpPr/>
          <p:nvPr/>
        </p:nvSpPr>
        <p:spPr>
          <a:xfrm>
            <a:off x="2331580" y="1767295"/>
            <a:ext cx="2624667" cy="831332"/>
          </a:xfrm>
          <a:prstGeom prst="borderCallout1">
            <a:avLst>
              <a:gd name="adj1" fmla="val 70783"/>
              <a:gd name="adj2" fmla="val 121283"/>
              <a:gd name="adj3" fmla="val 58841"/>
              <a:gd name="adj4" fmla="val 101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Substance use</a:t>
            </a:r>
          </a:p>
        </p:txBody>
      </p:sp>
      <p:sp>
        <p:nvSpPr>
          <p:cNvPr id="15" name="Callout: Line 14">
            <a:extLst>
              <a:ext uri="{FF2B5EF4-FFF2-40B4-BE49-F238E27FC236}">
                <a16:creationId xmlns:a16="http://schemas.microsoft.com/office/drawing/2014/main" id="{36A17D73-A299-49E7-AC59-E3F74CD09EB3}"/>
              </a:ext>
            </a:extLst>
          </p:cNvPr>
          <p:cNvSpPr/>
          <p:nvPr/>
        </p:nvSpPr>
        <p:spPr>
          <a:xfrm>
            <a:off x="8893215" y="1975238"/>
            <a:ext cx="2624667" cy="831332"/>
          </a:xfrm>
          <a:prstGeom prst="borderCallout1">
            <a:avLst>
              <a:gd name="adj1" fmla="val 54522"/>
              <a:gd name="adj2" fmla="val -2061"/>
              <a:gd name="adj3" fmla="val 105996"/>
              <a:gd name="adj4" fmla="val -32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Mental Heath Disorders</a:t>
            </a:r>
          </a:p>
        </p:txBody>
      </p:sp>
      <p:pic>
        <p:nvPicPr>
          <p:cNvPr id="16" name="Picture 15">
            <a:extLst>
              <a:ext uri="{FF2B5EF4-FFF2-40B4-BE49-F238E27FC236}">
                <a16:creationId xmlns:a16="http://schemas.microsoft.com/office/drawing/2014/main" id="{597ADABD-F46C-4064-9B03-BBB23D81FE2D}"/>
              </a:ext>
            </a:extLst>
          </p:cNvPr>
          <p:cNvPicPr>
            <a:picLocks noChangeAspect="1"/>
          </p:cNvPicPr>
          <p:nvPr/>
        </p:nvPicPr>
        <p:blipFill>
          <a:blip r:embed="rId4"/>
          <a:stretch>
            <a:fillRect/>
          </a:stretch>
        </p:blipFill>
        <p:spPr>
          <a:xfrm>
            <a:off x="10767764" y="0"/>
            <a:ext cx="1213209" cy="1408298"/>
          </a:xfrm>
          <a:prstGeom prst="rect">
            <a:avLst/>
          </a:prstGeom>
        </p:spPr>
      </p:pic>
      <p:pic>
        <p:nvPicPr>
          <p:cNvPr id="6" name="Picture 5">
            <a:extLst>
              <a:ext uri="{FF2B5EF4-FFF2-40B4-BE49-F238E27FC236}">
                <a16:creationId xmlns:a16="http://schemas.microsoft.com/office/drawing/2014/main" id="{F09CE036-F2CD-4A46-A22D-879DDB79D1FF}"/>
              </a:ext>
            </a:extLst>
          </p:cNvPr>
          <p:cNvPicPr>
            <a:picLocks noChangeAspect="1"/>
          </p:cNvPicPr>
          <p:nvPr/>
        </p:nvPicPr>
        <p:blipFill>
          <a:blip r:embed="rId5"/>
          <a:stretch>
            <a:fillRect/>
          </a:stretch>
        </p:blipFill>
        <p:spPr>
          <a:xfrm>
            <a:off x="-637882" y="4144945"/>
            <a:ext cx="4850930" cy="2653531"/>
          </a:xfrm>
          <a:prstGeom prst="rect">
            <a:avLst/>
          </a:prstGeom>
        </p:spPr>
      </p:pic>
      <p:sp>
        <p:nvSpPr>
          <p:cNvPr id="8" name="TextBox 7">
            <a:extLst>
              <a:ext uri="{FF2B5EF4-FFF2-40B4-BE49-F238E27FC236}">
                <a16:creationId xmlns:a16="http://schemas.microsoft.com/office/drawing/2014/main" id="{FA5F1BC0-2A49-4BC5-8E49-C7A3365E845F}"/>
              </a:ext>
            </a:extLst>
          </p:cNvPr>
          <p:cNvSpPr txBox="1"/>
          <p:nvPr/>
        </p:nvSpPr>
        <p:spPr>
          <a:xfrm>
            <a:off x="7234110" y="5471711"/>
            <a:ext cx="4667997" cy="1077218"/>
          </a:xfrm>
          <a:prstGeom prst="rect">
            <a:avLst/>
          </a:prstGeom>
          <a:solidFill>
            <a:schemeClr val="accent1"/>
          </a:solidFill>
        </p:spPr>
        <p:txBody>
          <a:bodyPr wrap="square" rtlCol="0">
            <a:spAutoFit/>
          </a:bodyPr>
          <a:lstStyle/>
          <a:p>
            <a:pPr algn="ctr"/>
            <a:r>
              <a:rPr lang="en-US" sz="3200" dirty="0">
                <a:solidFill>
                  <a:schemeClr val="bg1"/>
                </a:solidFill>
              </a:rPr>
              <a:t>Test and Treat During</a:t>
            </a:r>
          </a:p>
          <a:p>
            <a:pPr algn="ctr"/>
            <a:r>
              <a:rPr lang="en-US" sz="3200" dirty="0">
                <a:solidFill>
                  <a:schemeClr val="bg1"/>
                </a:solidFill>
              </a:rPr>
              <a:t>Prenatal care </a:t>
            </a:r>
          </a:p>
        </p:txBody>
      </p:sp>
    </p:spTree>
    <p:extLst>
      <p:ext uri="{BB962C8B-B14F-4D97-AF65-F5344CB8AC3E}">
        <p14:creationId xmlns:p14="http://schemas.microsoft.com/office/powerpoint/2010/main" val="166620468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B3CE-13FE-494E-8476-973F98C68438}"/>
              </a:ext>
            </a:extLst>
          </p:cNvPr>
          <p:cNvSpPr>
            <a:spLocks noGrp="1"/>
          </p:cNvSpPr>
          <p:nvPr>
            <p:ph type="ctrTitle"/>
          </p:nvPr>
        </p:nvSpPr>
        <p:spPr>
          <a:xfrm>
            <a:off x="1409700" y="892627"/>
            <a:ext cx="9612086" cy="1654629"/>
          </a:xfrm>
        </p:spPr>
        <p:txBody>
          <a:bodyPr>
            <a:noAutofit/>
          </a:bodyPr>
          <a:lstStyle/>
          <a:p>
            <a:r>
              <a:rPr lang="en-US" sz="5400" dirty="0">
                <a:cs typeface="Arial" panose="020B0604020202020204" pitchFamily="34" charset="0"/>
              </a:rPr>
              <a:t>Preventing Perinatal Hepatitis B Transmission</a:t>
            </a:r>
            <a:endParaRPr lang="en-US" sz="5400" dirty="0"/>
          </a:p>
        </p:txBody>
      </p:sp>
      <p:sp>
        <p:nvSpPr>
          <p:cNvPr id="4" name="Subtitle 2">
            <a:extLst>
              <a:ext uri="{FF2B5EF4-FFF2-40B4-BE49-F238E27FC236}">
                <a16:creationId xmlns:a16="http://schemas.microsoft.com/office/drawing/2014/main" id="{3030E0F0-39EA-46A1-A3E1-6E7C1F76823B}"/>
              </a:ext>
            </a:extLst>
          </p:cNvPr>
          <p:cNvSpPr>
            <a:spLocks noGrp="1"/>
          </p:cNvSpPr>
          <p:nvPr>
            <p:ph type="subTitle" idx="1"/>
          </p:nvPr>
        </p:nvSpPr>
        <p:spPr>
          <a:xfrm>
            <a:off x="2160813" y="2988128"/>
            <a:ext cx="7543800" cy="1143000"/>
          </a:xfrm>
        </p:spPr>
        <p:txBody>
          <a:bodyPr>
            <a:noAutofit/>
          </a:bodyPr>
          <a:lstStyle/>
          <a:p>
            <a:pPr algn="ctr"/>
            <a:r>
              <a:rPr lang="en-US" sz="3400" dirty="0" err="1">
                <a:cs typeface="Arial" panose="020B0604020202020204" pitchFamily="34" charset="0"/>
              </a:rPr>
              <a:t>HepVu</a:t>
            </a:r>
            <a:r>
              <a:rPr lang="en-US" sz="3400" dirty="0">
                <a:cs typeface="Arial" panose="020B0604020202020204" pitchFamily="34" charset="0"/>
              </a:rPr>
              <a:t> Webinar, July 28, 2021</a:t>
            </a:r>
          </a:p>
          <a:p>
            <a:pPr algn="ctr"/>
            <a:endParaRPr lang="en-US" sz="2200" dirty="0">
              <a:cs typeface="Arial" panose="020B0604020202020204" pitchFamily="34" charset="0"/>
            </a:endParaRPr>
          </a:p>
          <a:p>
            <a:pPr algn="ctr"/>
            <a:r>
              <a:rPr lang="en-US" sz="2400" dirty="0">
                <a:cs typeface="Arial" panose="020B0604020202020204" pitchFamily="34" charset="0"/>
              </a:rPr>
              <a:t>Julie Lazaroff, MPH</a:t>
            </a:r>
          </a:p>
          <a:p>
            <a:pPr algn="ctr"/>
            <a:r>
              <a:rPr lang="en-US" sz="2400" dirty="0">
                <a:cs typeface="Arial" panose="020B0604020202020204" pitchFamily="34" charset="0"/>
              </a:rPr>
              <a:t>New York City Department of Health and Mental Hygiene,</a:t>
            </a:r>
          </a:p>
          <a:p>
            <a:pPr algn="ctr"/>
            <a:r>
              <a:rPr lang="en-US" sz="2400" dirty="0">
                <a:cs typeface="Arial" panose="020B0604020202020204" pitchFamily="34" charset="0"/>
              </a:rPr>
              <a:t> Bureau of Immunization</a:t>
            </a: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233636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D4E4-3D23-44D4-81B6-FA2F7A661686}"/>
              </a:ext>
            </a:extLst>
          </p:cNvPr>
          <p:cNvSpPr>
            <a:spLocks noGrp="1"/>
          </p:cNvSpPr>
          <p:nvPr>
            <p:ph type="title"/>
          </p:nvPr>
        </p:nvSpPr>
        <p:spPr/>
        <p:txBody>
          <a:bodyPr>
            <a:noAutofit/>
          </a:bodyPr>
          <a:lstStyle/>
          <a:p>
            <a:pPr algn="ctr"/>
            <a:r>
              <a:rPr lang="en-US" sz="4800" dirty="0">
                <a:cs typeface="Arial" panose="020B0604020202020204" pitchFamily="34" charset="0"/>
              </a:rPr>
              <a:t>Conflict of Interest Disclosure</a:t>
            </a:r>
          </a:p>
        </p:txBody>
      </p:sp>
      <p:sp>
        <p:nvSpPr>
          <p:cNvPr id="3" name="Content Placeholder 2">
            <a:extLst>
              <a:ext uri="{FF2B5EF4-FFF2-40B4-BE49-F238E27FC236}">
                <a16:creationId xmlns:a16="http://schemas.microsoft.com/office/drawing/2014/main" id="{D98D5A66-78CA-4AAF-BF62-381E6196096D}"/>
              </a:ext>
            </a:extLst>
          </p:cNvPr>
          <p:cNvSpPr>
            <a:spLocks noGrp="1"/>
          </p:cNvSpPr>
          <p:nvPr>
            <p:ph idx="1"/>
          </p:nvPr>
        </p:nvSpPr>
        <p:spPr>
          <a:xfrm>
            <a:off x="838200" y="1687510"/>
            <a:ext cx="10515600" cy="4805363"/>
          </a:xfrm>
        </p:spPr>
        <p:txBody>
          <a:bodyPr>
            <a:normAutofit/>
          </a:bodyPr>
          <a:lstStyle/>
          <a:p>
            <a:pPr marL="0" indent="0">
              <a:buNone/>
            </a:pPr>
            <a:r>
              <a:rPr lang="en-US" dirty="0"/>
              <a:t>Presenter: Julie Lazaroff, MPH</a:t>
            </a:r>
          </a:p>
          <a:p>
            <a:pPr marL="0" indent="0">
              <a:buNone/>
            </a:pPr>
            <a:endParaRPr lang="en-US" dirty="0"/>
          </a:p>
          <a:p>
            <a:pPr marL="0" indent="0">
              <a:buNone/>
            </a:pPr>
            <a:r>
              <a:rPr lang="en-US" dirty="0"/>
              <a:t>	I do not have any conflicts of interest to disclose.</a:t>
            </a:r>
          </a:p>
        </p:txBody>
      </p:sp>
    </p:spTree>
    <p:extLst>
      <p:ext uri="{BB962C8B-B14F-4D97-AF65-F5344CB8AC3E}">
        <p14:creationId xmlns:p14="http://schemas.microsoft.com/office/powerpoint/2010/main" val="116581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F09D-A321-4EEE-A8C2-8679E22F3BC1}"/>
              </a:ext>
            </a:extLst>
          </p:cNvPr>
          <p:cNvSpPr>
            <a:spLocks noGrp="1"/>
          </p:cNvSpPr>
          <p:nvPr>
            <p:ph type="title"/>
          </p:nvPr>
        </p:nvSpPr>
        <p:spPr/>
        <p:txBody>
          <a:bodyPr>
            <a:noAutofit/>
          </a:bodyPr>
          <a:lstStyle/>
          <a:p>
            <a:pPr algn="ctr"/>
            <a:r>
              <a:rPr lang="en-US" sz="4800" dirty="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AA4C7275-1BB1-409E-9F15-20537097D758}"/>
              </a:ext>
            </a:extLst>
          </p:cNvPr>
          <p:cNvSpPr>
            <a:spLocks noGrp="1"/>
          </p:cNvSpPr>
          <p:nvPr>
            <p:ph idx="1"/>
          </p:nvPr>
        </p:nvSpPr>
        <p:spPr>
          <a:xfrm>
            <a:off x="838200" y="1387930"/>
            <a:ext cx="10662557" cy="4805363"/>
          </a:xfrm>
        </p:spPr>
        <p:txBody>
          <a:bodyPr>
            <a:noAutofit/>
          </a:bodyPr>
          <a:lstStyle/>
          <a:p>
            <a:pPr>
              <a:lnSpc>
                <a:spcPct val="100000"/>
              </a:lnSpc>
              <a:spcBef>
                <a:spcPts val="300"/>
              </a:spcBef>
              <a:spcAft>
                <a:spcPts val="300"/>
              </a:spcAft>
            </a:pPr>
            <a:r>
              <a:rPr lang="en-US" dirty="0"/>
              <a:t>After this presentation, participants will be able to understand:	</a:t>
            </a:r>
          </a:p>
          <a:p>
            <a:pPr marL="742950" marR="586105" lvl="1" indent="-285750">
              <a:lnSpc>
                <a:spcPct val="100000"/>
              </a:lnSpc>
              <a:spcBef>
                <a:spcPts val="600"/>
              </a:spcBef>
              <a:spcAft>
                <a:spcPts val="0"/>
              </a:spcAft>
              <a:buFont typeface="Wingdings" panose="05000000000000000000" pitchFamily="2" charset="2"/>
              <a:buChar char=""/>
              <a:tabLst>
                <a:tab pos="914400" algn="l"/>
                <a:tab pos="6515100" algn="l"/>
              </a:tabLst>
            </a:pPr>
            <a:r>
              <a:rPr lang="en-US" sz="2400" kern="1200" dirty="0">
                <a:solidFill>
                  <a:srgbClr val="000000"/>
                </a:solidFill>
                <a:effectLst/>
                <a:ea typeface="Times New Roman" panose="02020603050405020304" pitchFamily="18" charset="0"/>
                <a:cs typeface="Times New Roman" panose="02020603050405020304" pitchFamily="18" charset="0"/>
              </a:rPr>
              <a:t>Hepatitis </a:t>
            </a:r>
            <a:r>
              <a:rPr lang="en-US" sz="2400" dirty="0">
                <a:solidFill>
                  <a:srgbClr val="000000"/>
                </a:solidFill>
                <a:ea typeface="Times New Roman" panose="02020603050405020304" pitchFamily="18" charset="0"/>
                <a:cs typeface="Times New Roman" panose="02020603050405020304" pitchFamily="18" charset="0"/>
              </a:rPr>
              <a:t>B serology, transmission </a:t>
            </a:r>
          </a:p>
          <a:p>
            <a:pPr marL="742950" marR="586105" lvl="1" indent="-285750">
              <a:lnSpc>
                <a:spcPct val="100000"/>
              </a:lnSpc>
              <a:spcBef>
                <a:spcPts val="600"/>
              </a:spcBef>
              <a:spcAft>
                <a:spcPts val="0"/>
              </a:spcAft>
              <a:buFont typeface="Wingdings" panose="05000000000000000000" pitchFamily="2" charset="2"/>
              <a:buChar char=""/>
              <a:tabLst>
                <a:tab pos="914400" algn="l"/>
                <a:tab pos="6515100" algn="l"/>
              </a:tabLst>
            </a:pPr>
            <a:r>
              <a:rPr lang="en-US" sz="2400" dirty="0">
                <a:solidFill>
                  <a:srgbClr val="000000"/>
                </a:solidFill>
                <a:ea typeface="Times New Roman" panose="02020603050405020304" pitchFamily="18" charset="0"/>
                <a:cs typeface="Times New Roman" panose="02020603050405020304" pitchFamily="18" charset="0"/>
              </a:rPr>
              <a:t>Perinatal and chronic  Hepatitis B infection</a:t>
            </a:r>
          </a:p>
          <a:p>
            <a:pPr marL="742950" marR="586105" lvl="1" indent="-285750">
              <a:lnSpc>
                <a:spcPct val="100000"/>
              </a:lnSpc>
              <a:spcBef>
                <a:spcPts val="600"/>
              </a:spcBef>
              <a:spcAft>
                <a:spcPts val="0"/>
              </a:spcAft>
              <a:buFont typeface="Wingdings" panose="05000000000000000000" pitchFamily="2" charset="2"/>
              <a:buChar char=""/>
              <a:tabLst>
                <a:tab pos="914400" algn="l"/>
                <a:tab pos="6515100" algn="l"/>
              </a:tabLst>
            </a:pPr>
            <a:r>
              <a:rPr lang="en-US" sz="2400" kern="1200" dirty="0">
                <a:solidFill>
                  <a:srgbClr val="000000"/>
                </a:solidFill>
                <a:effectLst/>
                <a:ea typeface="Times New Roman" panose="02020603050405020304" pitchFamily="18" charset="0"/>
                <a:cs typeface="Times New Roman" panose="02020603050405020304" pitchFamily="18" charset="0"/>
              </a:rPr>
              <a:t>Hepatitis B epidemiology</a:t>
            </a:r>
            <a:endParaRPr lang="en-US" sz="2400" dirty="0">
              <a:effectLst/>
              <a:ea typeface="Times New Roman" panose="02020603050405020304" pitchFamily="18" charset="0"/>
            </a:endParaRPr>
          </a:p>
          <a:p>
            <a:pPr marL="742950" marR="586105" lvl="1" indent="-285750">
              <a:lnSpc>
                <a:spcPct val="100000"/>
              </a:lnSpc>
              <a:spcBef>
                <a:spcPts val="600"/>
              </a:spcBef>
              <a:spcAft>
                <a:spcPts val="0"/>
              </a:spcAft>
              <a:buFont typeface="Wingdings" panose="05000000000000000000" pitchFamily="2" charset="2"/>
              <a:buChar char=""/>
              <a:tabLst>
                <a:tab pos="914400" algn="l"/>
                <a:tab pos="6515100" algn="l"/>
              </a:tabLst>
            </a:pPr>
            <a:r>
              <a:rPr lang="en-US" sz="2400" kern="1200" dirty="0">
                <a:solidFill>
                  <a:srgbClr val="000000"/>
                </a:solidFill>
                <a:effectLst/>
                <a:ea typeface="Times New Roman" panose="02020603050405020304" pitchFamily="18" charset="0"/>
                <a:cs typeface="Times New Roman" panose="02020603050405020304" pitchFamily="18" charset="0"/>
              </a:rPr>
              <a:t>Perinatal Hepatitis B prevention methods</a:t>
            </a:r>
          </a:p>
          <a:p>
            <a:pPr marL="742950" marR="586105" lvl="1" indent="-285750">
              <a:lnSpc>
                <a:spcPct val="100000"/>
              </a:lnSpc>
              <a:spcBef>
                <a:spcPts val="600"/>
              </a:spcBef>
              <a:spcAft>
                <a:spcPts val="0"/>
              </a:spcAft>
              <a:buFont typeface="Wingdings" panose="05000000000000000000" pitchFamily="2" charset="2"/>
              <a:buChar char=""/>
              <a:tabLst>
                <a:tab pos="914400" algn="l"/>
                <a:tab pos="6515100" algn="l"/>
              </a:tabLst>
            </a:pPr>
            <a:r>
              <a:rPr lang="en-US" sz="2400" kern="1200" dirty="0">
                <a:solidFill>
                  <a:srgbClr val="000000"/>
                </a:solidFill>
                <a:effectLst/>
                <a:ea typeface="Times New Roman" panose="02020603050405020304" pitchFamily="18" charset="0"/>
                <a:cs typeface="Times New Roman" panose="02020603050405020304" pitchFamily="18" charset="0"/>
              </a:rPr>
              <a:t>Public health </a:t>
            </a:r>
            <a:r>
              <a:rPr lang="en-US" sz="2400" dirty="0">
                <a:solidFill>
                  <a:srgbClr val="000000"/>
                </a:solidFill>
                <a:ea typeface="Times New Roman" panose="02020603050405020304" pitchFamily="18" charset="0"/>
                <a:cs typeface="Times New Roman" panose="02020603050405020304" pitchFamily="18" charset="0"/>
              </a:rPr>
              <a:t>approaches</a:t>
            </a:r>
          </a:p>
        </p:txBody>
      </p:sp>
    </p:spTree>
    <p:extLst>
      <p:ext uri="{BB962C8B-B14F-4D97-AF65-F5344CB8AC3E}">
        <p14:creationId xmlns:p14="http://schemas.microsoft.com/office/powerpoint/2010/main" val="280132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5E3E-2767-4B56-86FE-1C308D2C0913}"/>
              </a:ext>
            </a:extLst>
          </p:cNvPr>
          <p:cNvSpPr txBox="1">
            <a:spLocks/>
          </p:cNvSpPr>
          <p:nvPr/>
        </p:nvSpPr>
        <p:spPr>
          <a:xfrm>
            <a:off x="457199" y="152400"/>
            <a:ext cx="11283677" cy="990600"/>
          </a:xfrm>
          <a:prstGeom prst="rect">
            <a:avLst/>
          </a:prstGeom>
        </p:spPr>
        <p:txBody>
          <a:bodyPr anchor="ctr"/>
          <a:lstStyle>
            <a:lvl1pPr algn="l" defTabSz="685800" rtl="0" eaLnBrk="1" latinLnBrk="0" hangingPunct="1">
              <a:lnSpc>
                <a:spcPct val="90000"/>
              </a:lnSpc>
              <a:spcBef>
                <a:spcPct val="0"/>
              </a:spcBef>
              <a:buNone/>
              <a:defRPr sz="3600" kern="1200">
                <a:solidFill>
                  <a:srgbClr val="2C08C4"/>
                </a:solidFill>
                <a:latin typeface="Century Gothic" panose="020B0502020202020204" pitchFamily="34" charset="0"/>
                <a:ea typeface="+mj-ea"/>
                <a:cs typeface="+mj-cs"/>
              </a:defRPr>
            </a:lvl1pPr>
          </a:lstStyle>
          <a:p>
            <a:pPr marL="0" marR="0" lvl="0" indent="0" algn="ctr" fontAlgn="auto">
              <a:spcAft>
                <a:spcPts val="0"/>
              </a:spcAft>
              <a:buClrTx/>
              <a:buSzTx/>
              <a:tabLst/>
              <a:defRPr/>
            </a:pPr>
            <a:r>
              <a:rPr lang="en-US" sz="4800" dirty="0">
                <a:cs typeface="Arial" panose="020B0604020202020204" pitchFamily="34" charset="0"/>
              </a:rPr>
              <a:t>Hepatitis B Serology</a:t>
            </a:r>
          </a:p>
        </p:txBody>
      </p:sp>
      <p:graphicFrame>
        <p:nvGraphicFramePr>
          <p:cNvPr id="4" name="Table 3">
            <a:extLst>
              <a:ext uri="{FF2B5EF4-FFF2-40B4-BE49-F238E27FC236}">
                <a16:creationId xmlns:a16="http://schemas.microsoft.com/office/drawing/2014/main" id="{4055383C-A053-4034-AE0B-38E15484083C}"/>
              </a:ext>
            </a:extLst>
          </p:cNvPr>
          <p:cNvGraphicFramePr>
            <a:graphicFrameLocks noGrp="1"/>
          </p:cNvGraphicFramePr>
          <p:nvPr>
            <p:extLst>
              <p:ext uri="{D42A27DB-BD31-4B8C-83A1-F6EECF244321}">
                <p14:modId xmlns:p14="http://schemas.microsoft.com/office/powerpoint/2010/main" val="3632408946"/>
              </p:ext>
            </p:extLst>
          </p:nvPr>
        </p:nvGraphicFramePr>
        <p:xfrm>
          <a:off x="457199" y="1295400"/>
          <a:ext cx="11214847" cy="4724401"/>
        </p:xfrm>
        <a:graphic>
          <a:graphicData uri="http://schemas.openxmlformats.org/drawingml/2006/table">
            <a:tbl>
              <a:tblPr firstRow="1" firstCol="1" bandRow="1">
                <a:tableStyleId>{21E4AEA4-8DFA-4A89-87EB-49C32662AFE0}</a:tableStyleId>
              </a:tblPr>
              <a:tblGrid>
                <a:gridCol w="3544265">
                  <a:extLst>
                    <a:ext uri="{9D8B030D-6E8A-4147-A177-3AD203B41FA5}">
                      <a16:colId xmlns:a16="http://schemas.microsoft.com/office/drawing/2014/main" val="20000"/>
                    </a:ext>
                  </a:extLst>
                </a:gridCol>
                <a:gridCol w="2993398">
                  <a:extLst>
                    <a:ext uri="{9D8B030D-6E8A-4147-A177-3AD203B41FA5}">
                      <a16:colId xmlns:a16="http://schemas.microsoft.com/office/drawing/2014/main" val="20001"/>
                    </a:ext>
                  </a:extLst>
                </a:gridCol>
                <a:gridCol w="4677184">
                  <a:extLst>
                    <a:ext uri="{9D8B030D-6E8A-4147-A177-3AD203B41FA5}">
                      <a16:colId xmlns:a16="http://schemas.microsoft.com/office/drawing/2014/main" val="20002"/>
                    </a:ext>
                  </a:extLst>
                </a:gridCol>
              </a:tblGrid>
              <a:tr h="749027">
                <a:tc>
                  <a:txBody>
                    <a:bodyPr/>
                    <a:lstStyle/>
                    <a:p>
                      <a:pPr marL="0" marR="0" algn="l">
                        <a:lnSpc>
                          <a:spcPct val="107000"/>
                        </a:lnSpc>
                        <a:spcBef>
                          <a:spcPts val="0"/>
                        </a:spcBef>
                        <a:spcAft>
                          <a:spcPts val="0"/>
                        </a:spcAft>
                      </a:pPr>
                      <a:r>
                        <a:rPr lang="en-US" sz="2400" dirty="0">
                          <a:solidFill>
                            <a:schemeClr val="tx1"/>
                          </a:solidFill>
                          <a:effectLst/>
                          <a:latin typeface="Calibri" panose="020F0502020204030204" pitchFamily="34" charset="0"/>
                        </a:rPr>
                        <a:t>Test Name</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chemeClr val="tx1"/>
                          </a:solidFill>
                          <a:effectLst/>
                          <a:latin typeface="Calibri" panose="020F0502020204030204" pitchFamily="34" charset="0"/>
                        </a:rPr>
                        <a:t>Abbreviation</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solidFill>
                            <a:schemeClr val="tx1"/>
                          </a:solidFill>
                          <a:effectLst/>
                          <a:latin typeface="Calibri" panose="020F0502020204030204" pitchFamily="34" charset="0"/>
                        </a:rPr>
                        <a:t>Marker for</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1493">
                <a:tc>
                  <a:txBody>
                    <a:bodyPr/>
                    <a:lstStyle/>
                    <a:p>
                      <a:pPr marL="0" marR="0" algn="l">
                        <a:lnSpc>
                          <a:spcPct val="107000"/>
                        </a:lnSpc>
                        <a:spcBef>
                          <a:spcPts val="0"/>
                        </a:spcBef>
                        <a:spcAft>
                          <a:spcPts val="0"/>
                        </a:spcAft>
                      </a:pPr>
                      <a:r>
                        <a:rPr lang="en-US" sz="2400" dirty="0">
                          <a:solidFill>
                            <a:schemeClr val="tx1"/>
                          </a:solidFill>
                          <a:effectLst/>
                          <a:latin typeface="Calibri" panose="020F0502020204030204" pitchFamily="34" charset="0"/>
                        </a:rPr>
                        <a:t>Hepatitis B surface antigen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rPr>
                        <a:t>  </a:t>
                      </a:r>
                      <a:r>
                        <a:rPr lang="en-US" sz="2400" dirty="0" err="1">
                          <a:effectLst/>
                          <a:latin typeface="Calibri" panose="020F0502020204030204" pitchFamily="34" charset="0"/>
                        </a:rPr>
                        <a:t>HBsAg</a:t>
                      </a:r>
                      <a:r>
                        <a:rPr lang="en-US" sz="2400" dirty="0">
                          <a:effectLst/>
                          <a:latin typeface="Calibri" panose="020F0502020204030204" pitchFamily="34" charset="0"/>
                        </a:rPr>
                        <a:t>  </a:t>
                      </a:r>
                      <a:endParaRPr lang="en-US" sz="24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effectLst/>
                          <a:latin typeface="Calibri" panose="020F0502020204030204" pitchFamily="34" charset="0"/>
                        </a:rPr>
                        <a:t>acute or chronic infection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6194">
                <a:tc>
                  <a:txBody>
                    <a:bodyPr/>
                    <a:lstStyle/>
                    <a:p>
                      <a:pPr marL="0" marR="0" algn="l">
                        <a:lnSpc>
                          <a:spcPct val="107000"/>
                        </a:lnSpc>
                        <a:spcBef>
                          <a:spcPts val="0"/>
                        </a:spcBef>
                        <a:spcAft>
                          <a:spcPts val="0"/>
                        </a:spcAft>
                      </a:pPr>
                      <a:r>
                        <a:rPr lang="en-US" sz="2400" dirty="0">
                          <a:solidFill>
                            <a:schemeClr val="tx1"/>
                          </a:solidFill>
                          <a:effectLst/>
                          <a:latin typeface="Calibri" panose="020F0502020204030204" pitchFamily="34" charset="0"/>
                        </a:rPr>
                        <a:t>Hepatitis B surface antibody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rPr>
                        <a:t> Anti-HBs</a:t>
                      </a:r>
                      <a:endParaRPr lang="en-US" sz="24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effectLst/>
                          <a:latin typeface="Calibri" panose="020F0502020204030204" pitchFamily="34" charset="0"/>
                        </a:rPr>
                        <a:t>immune response after infection or vaccination (&gt;=10 </a:t>
                      </a:r>
                      <a:r>
                        <a:rPr lang="en-US" sz="2400" dirty="0" err="1">
                          <a:effectLst/>
                          <a:latin typeface="Calibri" panose="020F0502020204030204" pitchFamily="34" charset="0"/>
                        </a:rPr>
                        <a:t>mIU</a:t>
                      </a:r>
                      <a:r>
                        <a:rPr lang="en-US" sz="2400" dirty="0">
                          <a:effectLst/>
                          <a:latin typeface="Calibri" panose="020F0502020204030204" pitchFamily="34" charset="0"/>
                        </a:rPr>
                        <a:t>/mL)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91493">
                <a:tc>
                  <a:txBody>
                    <a:bodyPr/>
                    <a:lstStyle/>
                    <a:p>
                      <a:pPr marL="0" marR="0" algn="l">
                        <a:lnSpc>
                          <a:spcPct val="107000"/>
                        </a:lnSpc>
                        <a:spcBef>
                          <a:spcPts val="0"/>
                        </a:spcBef>
                        <a:spcAft>
                          <a:spcPts val="0"/>
                        </a:spcAft>
                      </a:pPr>
                      <a:r>
                        <a:rPr lang="en-US" sz="2400" dirty="0">
                          <a:solidFill>
                            <a:schemeClr val="tx1"/>
                          </a:solidFill>
                          <a:effectLst/>
                          <a:latin typeface="Calibri" panose="020F0502020204030204" pitchFamily="34" charset="0"/>
                        </a:rPr>
                        <a:t>Hepatitis B e antigen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rPr>
                        <a:t> </a:t>
                      </a:r>
                      <a:r>
                        <a:rPr lang="en-US" sz="2400" dirty="0" err="1">
                          <a:effectLst/>
                          <a:latin typeface="Calibri" panose="020F0502020204030204" pitchFamily="34" charset="0"/>
                        </a:rPr>
                        <a:t>HBeAg</a:t>
                      </a:r>
                      <a:endParaRPr lang="en-US" sz="24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effectLst/>
                          <a:latin typeface="Calibri" panose="020F0502020204030204" pitchFamily="34" charset="0"/>
                        </a:rPr>
                        <a:t>presence of viral replication and infectivity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96194">
                <a:tc>
                  <a:txBody>
                    <a:bodyPr/>
                    <a:lstStyle/>
                    <a:p>
                      <a:pPr marL="0" marR="0" algn="l">
                        <a:lnSpc>
                          <a:spcPct val="107000"/>
                        </a:lnSpc>
                        <a:spcBef>
                          <a:spcPts val="0"/>
                        </a:spcBef>
                        <a:spcAft>
                          <a:spcPts val="0"/>
                        </a:spcAft>
                      </a:pPr>
                      <a:r>
                        <a:rPr lang="en-US" sz="2400" dirty="0">
                          <a:solidFill>
                            <a:schemeClr val="tx1"/>
                          </a:solidFill>
                          <a:effectLst/>
                          <a:latin typeface="Calibri" panose="020F0502020204030204" pitchFamily="34" charset="0"/>
                        </a:rPr>
                        <a:t>Hepatitis B virus DNA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rPr>
                        <a:t> HBV DNA </a:t>
                      </a:r>
                      <a:endParaRPr lang="en-US" sz="24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effectLst/>
                          <a:latin typeface="Calibri" panose="020F0502020204030204" pitchFamily="34" charset="0"/>
                        </a:rPr>
                        <a:t>viral load: presence and level of viral replication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1498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AEABF0-195F-4BD3-887A-C470179A6B0E}"/>
              </a:ext>
            </a:extLst>
          </p:cNvPr>
          <p:cNvSpPr>
            <a:spLocks noGrp="1"/>
          </p:cNvSpPr>
          <p:nvPr>
            <p:ph type="title"/>
          </p:nvPr>
        </p:nvSpPr>
        <p:spPr>
          <a:xfrm>
            <a:off x="2133600" y="274638"/>
            <a:ext cx="8001000" cy="1143000"/>
          </a:xfrm>
        </p:spPr>
        <p:txBody>
          <a:bodyPr>
            <a:normAutofit/>
          </a:bodyPr>
          <a:lstStyle/>
          <a:p>
            <a:pPr algn="ctr"/>
            <a:r>
              <a:rPr lang="en-US" sz="4800" dirty="0">
                <a:cs typeface="Arial" panose="020B0604020202020204" pitchFamily="34" charset="0"/>
              </a:rPr>
              <a:t>Hepatitis B Transmission</a:t>
            </a:r>
          </a:p>
        </p:txBody>
      </p:sp>
      <p:sp>
        <p:nvSpPr>
          <p:cNvPr id="5" name="Content Placeholder 2">
            <a:extLst>
              <a:ext uri="{FF2B5EF4-FFF2-40B4-BE49-F238E27FC236}">
                <a16:creationId xmlns:a16="http://schemas.microsoft.com/office/drawing/2014/main" id="{562FE079-4325-469B-9AF2-AF8664C25169}"/>
              </a:ext>
            </a:extLst>
          </p:cNvPr>
          <p:cNvSpPr>
            <a:spLocks noGrp="1"/>
          </p:cNvSpPr>
          <p:nvPr>
            <p:ph idx="1"/>
          </p:nvPr>
        </p:nvSpPr>
        <p:spPr>
          <a:xfrm>
            <a:off x="679938" y="1417638"/>
            <a:ext cx="11110280" cy="4775344"/>
          </a:xfrm>
        </p:spPr>
        <p:txBody>
          <a:bodyPr>
            <a:noAutofit/>
          </a:bodyPr>
          <a:lstStyle/>
          <a:p>
            <a:pPr>
              <a:lnSpc>
                <a:spcPct val="100000"/>
              </a:lnSpc>
              <a:spcBef>
                <a:spcPts val="300"/>
              </a:spcBef>
              <a:spcAft>
                <a:spcPts val="300"/>
              </a:spcAft>
            </a:pPr>
            <a:r>
              <a:rPr lang="en-US" dirty="0"/>
              <a:t>Spreads when blood, semen, or other body fluid infected with Hepatitis B enters the body of someone who is not infected or immune</a:t>
            </a:r>
          </a:p>
          <a:p>
            <a:pPr marL="742950" marR="586105" lvl="1" indent="-285750">
              <a:lnSpc>
                <a:spcPct val="100000"/>
              </a:lnSpc>
              <a:spcBef>
                <a:spcPts val="600"/>
              </a:spcBef>
              <a:buFont typeface="Wingdings" panose="05000000000000000000" pitchFamily="2" charset="2"/>
              <a:buChar char=""/>
              <a:tabLst>
                <a:tab pos="914400" algn="l"/>
                <a:tab pos="6515100" algn="l"/>
              </a:tabLst>
            </a:pPr>
            <a:r>
              <a:rPr lang="en-US" sz="2400" dirty="0">
                <a:solidFill>
                  <a:srgbClr val="000000"/>
                </a:solidFill>
                <a:cs typeface="Times New Roman" panose="02020603050405020304" pitchFamily="18" charset="0"/>
              </a:rPr>
              <a:t>Birth to an infected mother</a:t>
            </a:r>
          </a:p>
          <a:p>
            <a:pPr marL="742950" marR="586105" lvl="1" indent="-285750">
              <a:lnSpc>
                <a:spcPct val="100000"/>
              </a:lnSpc>
              <a:spcBef>
                <a:spcPts val="600"/>
              </a:spcBef>
              <a:buFont typeface="Wingdings" panose="05000000000000000000" pitchFamily="2" charset="2"/>
              <a:buChar char=""/>
              <a:tabLst>
                <a:tab pos="914400" algn="l"/>
                <a:tab pos="6515100" algn="l"/>
              </a:tabLst>
            </a:pPr>
            <a:r>
              <a:rPr lang="en-US" sz="2400" dirty="0">
                <a:solidFill>
                  <a:srgbClr val="000000"/>
                </a:solidFill>
                <a:cs typeface="Times New Roman" panose="02020603050405020304" pitchFamily="18" charset="0"/>
              </a:rPr>
              <a:t>Sexual contact</a:t>
            </a:r>
          </a:p>
          <a:p>
            <a:pPr marL="742950" marR="586105" lvl="1" indent="-285750">
              <a:lnSpc>
                <a:spcPct val="100000"/>
              </a:lnSpc>
              <a:spcBef>
                <a:spcPts val="600"/>
              </a:spcBef>
              <a:buFont typeface="Wingdings" panose="05000000000000000000" pitchFamily="2" charset="2"/>
              <a:buChar char=""/>
              <a:tabLst>
                <a:tab pos="914400" algn="l"/>
                <a:tab pos="6515100" algn="l"/>
              </a:tabLst>
            </a:pPr>
            <a:r>
              <a:rPr lang="en-US" sz="2400" dirty="0">
                <a:solidFill>
                  <a:srgbClr val="000000"/>
                </a:solidFill>
                <a:cs typeface="Times New Roman" panose="02020603050405020304" pitchFamily="18" charset="0"/>
              </a:rPr>
              <a:t>Injection drug use</a:t>
            </a:r>
          </a:p>
          <a:p>
            <a:pPr marL="742950" marR="586105" lvl="1" indent="-285750">
              <a:lnSpc>
                <a:spcPct val="100000"/>
              </a:lnSpc>
              <a:spcBef>
                <a:spcPts val="600"/>
              </a:spcBef>
              <a:buFont typeface="Wingdings" panose="05000000000000000000" pitchFamily="2" charset="2"/>
              <a:buChar char=""/>
              <a:tabLst>
                <a:tab pos="914400" algn="l"/>
                <a:tab pos="6515100" algn="l"/>
              </a:tabLst>
            </a:pPr>
            <a:r>
              <a:rPr lang="en-US" sz="2400" dirty="0">
                <a:solidFill>
                  <a:srgbClr val="000000"/>
                </a:solidFill>
                <a:cs typeface="Times New Roman" panose="02020603050405020304" pitchFamily="18" charset="0"/>
              </a:rPr>
              <a:t>Sharing items like toothbrushes, razors,  or other sharp instruments </a:t>
            </a:r>
          </a:p>
          <a:p>
            <a:pPr marL="742950" marR="586105" lvl="1" indent="-285750">
              <a:lnSpc>
                <a:spcPct val="100000"/>
              </a:lnSpc>
              <a:spcBef>
                <a:spcPts val="600"/>
              </a:spcBef>
              <a:buFont typeface="Wingdings" panose="05000000000000000000" pitchFamily="2" charset="2"/>
              <a:buChar char=""/>
              <a:tabLst>
                <a:tab pos="914400" algn="l"/>
                <a:tab pos="6515100" algn="l"/>
              </a:tabLst>
            </a:pPr>
            <a:r>
              <a:rPr lang="en-US" sz="2400" b="1" dirty="0">
                <a:solidFill>
                  <a:srgbClr val="000000"/>
                </a:solidFill>
                <a:cs typeface="Times New Roman" panose="02020603050405020304" pitchFamily="18" charset="0"/>
              </a:rPr>
              <a:t>Not</a:t>
            </a:r>
            <a:r>
              <a:rPr lang="en-US" sz="2400" dirty="0">
                <a:solidFill>
                  <a:srgbClr val="000000"/>
                </a:solidFill>
                <a:cs typeface="Times New Roman" panose="02020603050405020304" pitchFamily="18" charset="0"/>
              </a:rPr>
              <a:t> spread by food, water, sharing utensils, kissing, coughing, sneezing or breastfeeding </a:t>
            </a:r>
          </a:p>
          <a:p>
            <a:pPr>
              <a:lnSpc>
                <a:spcPct val="100000"/>
              </a:lnSpc>
              <a:spcBef>
                <a:spcPts val="300"/>
              </a:spcBef>
              <a:spcAft>
                <a:spcPts val="300"/>
              </a:spcAft>
            </a:pPr>
            <a:r>
              <a:rPr lang="en-US" dirty="0"/>
              <a:t>Virus remains infectious on surfaces up to 7 days </a:t>
            </a:r>
          </a:p>
          <a:p>
            <a:pPr lvl="1">
              <a:spcAft>
                <a:spcPts val="600"/>
              </a:spcAft>
            </a:pPr>
            <a:endParaRPr lang="en-US" sz="2400" dirty="0"/>
          </a:p>
        </p:txBody>
      </p:sp>
    </p:spTree>
    <p:extLst>
      <p:ext uri="{BB962C8B-B14F-4D97-AF65-F5344CB8AC3E}">
        <p14:creationId xmlns:p14="http://schemas.microsoft.com/office/powerpoint/2010/main" val="2289375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63C10B-A166-4F88-89FD-97159797DF72}"/>
              </a:ext>
            </a:extLst>
          </p:cNvPr>
          <p:cNvSpPr txBox="1">
            <a:spLocks/>
          </p:cNvSpPr>
          <p:nvPr/>
        </p:nvSpPr>
        <p:spPr>
          <a:xfrm>
            <a:off x="979714" y="304800"/>
            <a:ext cx="10238015"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2C08C4"/>
                </a:solidFill>
                <a:latin typeface="Century Gothic" panose="020B0502020202020204" pitchFamily="34" charset="0"/>
                <a:ea typeface="+mj-ea"/>
                <a:cs typeface="+mj-cs"/>
              </a:defRPr>
            </a:lvl1pPr>
          </a:lstStyle>
          <a:p>
            <a:pPr marL="0" marR="0" lvl="0" indent="0" algn="ctr" fontAlgn="auto">
              <a:spcAft>
                <a:spcPts val="0"/>
              </a:spcAft>
              <a:buClrTx/>
              <a:buSzTx/>
              <a:tabLst/>
              <a:defRPr/>
            </a:pPr>
            <a:r>
              <a:rPr lang="en-US" altLang="en-US" sz="4800" dirty="0">
                <a:cs typeface="Arial" panose="020B0604020202020204" pitchFamily="34" charset="0"/>
              </a:rPr>
              <a:t>Perinatal Hepatitis B Infection</a:t>
            </a:r>
          </a:p>
        </p:txBody>
      </p:sp>
      <p:sp>
        <p:nvSpPr>
          <p:cNvPr id="6" name="Content Placeholder 2">
            <a:extLst>
              <a:ext uri="{FF2B5EF4-FFF2-40B4-BE49-F238E27FC236}">
                <a16:creationId xmlns:a16="http://schemas.microsoft.com/office/drawing/2014/main" id="{26AB6F1B-7F57-4641-B2E5-3515233CEAA0}"/>
              </a:ext>
            </a:extLst>
          </p:cNvPr>
          <p:cNvSpPr>
            <a:spLocks noGrp="1"/>
          </p:cNvSpPr>
          <p:nvPr>
            <p:ph idx="1"/>
          </p:nvPr>
        </p:nvSpPr>
        <p:spPr>
          <a:xfrm>
            <a:off x="702512" y="1447800"/>
            <a:ext cx="11129270" cy="4426527"/>
          </a:xfrm>
        </p:spPr>
        <p:txBody>
          <a:bodyPr>
            <a:normAutofit lnSpcReduction="10000"/>
          </a:bodyPr>
          <a:lstStyle/>
          <a:p>
            <a:pPr>
              <a:lnSpc>
                <a:spcPct val="100000"/>
              </a:lnSpc>
              <a:spcBef>
                <a:spcPts val="300"/>
              </a:spcBef>
              <a:spcAft>
                <a:spcPts val="300"/>
              </a:spcAft>
              <a:defRPr/>
            </a:pPr>
            <a:r>
              <a:rPr lang="en-US" dirty="0"/>
              <a:t>Hepatitis B infection acquired from a Hepatitis B infected mother in a child &lt;24 months of age</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Usually occurs during delivery</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Testing is required to diagnose</a:t>
            </a:r>
          </a:p>
          <a:p>
            <a:pPr>
              <a:lnSpc>
                <a:spcPct val="100000"/>
              </a:lnSpc>
              <a:spcBef>
                <a:spcPts val="300"/>
              </a:spcBef>
              <a:spcAft>
                <a:spcPts val="300"/>
              </a:spcAft>
              <a:defRPr/>
            </a:pPr>
            <a:r>
              <a:rPr lang="en-US" dirty="0"/>
              <a:t>Risk of infection depends on the </a:t>
            </a:r>
            <a:r>
              <a:rPr lang="en-US" dirty="0" err="1"/>
              <a:t>HBeAg</a:t>
            </a:r>
            <a:r>
              <a:rPr lang="en-US" dirty="0"/>
              <a:t> and HBV DNA status of the mother</a:t>
            </a:r>
            <a:r>
              <a:rPr lang="en-US" baseline="30000" dirty="0"/>
              <a:t>1</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~90% (mother is </a:t>
            </a:r>
            <a:r>
              <a:rPr lang="en-US" sz="2400" b="1" dirty="0" err="1">
                <a:solidFill>
                  <a:srgbClr val="000000"/>
                </a:solidFill>
                <a:cs typeface="Times New Roman" panose="02020603050405020304" pitchFamily="18" charset="0"/>
              </a:rPr>
              <a:t>HBeAg</a:t>
            </a:r>
            <a:r>
              <a:rPr lang="en-US" sz="2400" b="1" dirty="0">
                <a:solidFill>
                  <a:srgbClr val="000000"/>
                </a:solidFill>
                <a:cs typeface="Times New Roman" panose="02020603050405020304" pitchFamily="18" charset="0"/>
              </a:rPr>
              <a:t>-positive</a:t>
            </a:r>
            <a:r>
              <a:rPr lang="en-US" sz="2400" dirty="0">
                <a:solidFill>
                  <a:srgbClr val="000000"/>
                </a:solidFill>
                <a:cs typeface="Times New Roman" panose="02020603050405020304" pitchFamily="18" charset="0"/>
              </a:rPr>
              <a:t>) </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  5%–20% (mother is </a:t>
            </a:r>
            <a:r>
              <a:rPr lang="en-US" sz="2400" b="1" dirty="0" err="1">
                <a:solidFill>
                  <a:srgbClr val="000000"/>
                </a:solidFill>
                <a:cs typeface="Times New Roman" panose="02020603050405020304" pitchFamily="18" charset="0"/>
              </a:rPr>
              <a:t>HBeAg</a:t>
            </a:r>
            <a:r>
              <a:rPr lang="en-US" sz="2400" b="1" dirty="0">
                <a:solidFill>
                  <a:srgbClr val="000000"/>
                </a:solidFill>
                <a:cs typeface="Times New Roman" panose="02020603050405020304" pitchFamily="18" charset="0"/>
              </a:rPr>
              <a:t>-negative</a:t>
            </a:r>
            <a:r>
              <a:rPr lang="en-US" sz="2400" dirty="0">
                <a:solidFill>
                  <a:srgbClr val="000000"/>
                </a:solidFill>
                <a:cs typeface="Times New Roman" panose="02020603050405020304" pitchFamily="18" charset="0"/>
              </a:rPr>
              <a:t>)</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 High levels of HBV DNA ( &gt; 200,000 IU/ml) </a:t>
            </a:r>
          </a:p>
          <a:p>
            <a:pPr>
              <a:lnSpc>
                <a:spcPct val="100000"/>
              </a:lnSpc>
              <a:spcBef>
                <a:spcPts val="300"/>
              </a:spcBef>
              <a:spcAft>
                <a:spcPts val="300"/>
              </a:spcAft>
              <a:defRPr/>
            </a:pPr>
            <a:r>
              <a:rPr lang="en-US" dirty="0"/>
              <a:t>90% of newborns who become infected develop life-long (chronic) Hepatitis B infection</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Only 5% of adults develop chronic infection</a:t>
            </a:r>
          </a:p>
        </p:txBody>
      </p:sp>
      <p:sp>
        <p:nvSpPr>
          <p:cNvPr id="2" name="TextBox 1">
            <a:extLst>
              <a:ext uri="{FF2B5EF4-FFF2-40B4-BE49-F238E27FC236}">
                <a16:creationId xmlns:a16="http://schemas.microsoft.com/office/drawing/2014/main" id="{F0F4BF15-1C1D-408C-AC9A-99F1A0454BCE}"/>
              </a:ext>
            </a:extLst>
          </p:cNvPr>
          <p:cNvSpPr txBox="1"/>
          <p:nvPr/>
        </p:nvSpPr>
        <p:spPr>
          <a:xfrm>
            <a:off x="702512" y="6322367"/>
            <a:ext cx="103165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a:t>
            </a:r>
            <a:r>
              <a:rPr kumimoji="0" lang="en-US" sz="1200" b="0" i="0" u="none" strike="noStrike" kern="1200" cap="none" spc="0" normalizeH="0" baseline="0" noProof="0" dirty="0">
                <a:ln>
                  <a:noFill/>
                </a:ln>
                <a:solidFill>
                  <a:srgbClr val="303030"/>
                </a:solidFill>
                <a:effectLst/>
                <a:uLnTx/>
                <a:uFillTx/>
                <a:latin typeface="Calibri" panose="020F0502020204030204"/>
                <a:ea typeface="+mn-ea"/>
                <a:cs typeface="Arial" panose="020B0604020202020204" pitchFamily="34" charset="0"/>
              </a:rPr>
              <a:t>Nelson NP, Jamieson DJ, Murphy TV. Prevention of Perinatal Hepatitis B Virus Transmission. </a:t>
            </a:r>
            <a:r>
              <a:rPr kumimoji="0" lang="en-US" sz="1200" b="0" i="1" u="none" strike="noStrike" kern="1200" cap="none" spc="0" normalizeH="0" baseline="0" noProof="0" dirty="0">
                <a:ln>
                  <a:noFill/>
                </a:ln>
                <a:solidFill>
                  <a:srgbClr val="303030"/>
                </a:solidFill>
                <a:effectLst/>
                <a:uLnTx/>
                <a:uFillTx/>
                <a:latin typeface="Calibri" panose="020F0502020204030204"/>
                <a:ea typeface="+mn-ea"/>
                <a:cs typeface="Arial" panose="020B0604020202020204" pitchFamily="34" charset="0"/>
              </a:rPr>
              <a:t>J Pediatric Infect Dis Soc</a:t>
            </a:r>
            <a:r>
              <a:rPr kumimoji="0" lang="en-US" sz="1200" b="0" i="0" u="none" strike="noStrike" kern="1200" cap="none" spc="0" normalizeH="0" baseline="0" noProof="0" dirty="0">
                <a:ln>
                  <a:noFill/>
                </a:ln>
                <a:solidFill>
                  <a:srgbClr val="303030"/>
                </a:solidFill>
                <a:effectLst/>
                <a:uLnTx/>
                <a:uFillTx/>
                <a:latin typeface="Calibri" panose="020F0502020204030204"/>
                <a:ea typeface="+mn-ea"/>
                <a:cs typeface="Arial" panose="020B0604020202020204" pitchFamily="34" charset="0"/>
              </a:rPr>
              <a:t>. 2014;3 Suppl 1(Suppl 1):S7-S12. doi:10.1093/</a:t>
            </a:r>
            <a:r>
              <a:rPr kumimoji="0" lang="en-US" sz="1200" b="0" i="0" u="none" strike="noStrike" kern="1200" cap="none" spc="0" normalizeH="0" baseline="0" noProof="0" dirty="0" err="1">
                <a:ln>
                  <a:noFill/>
                </a:ln>
                <a:solidFill>
                  <a:srgbClr val="303030"/>
                </a:solidFill>
                <a:effectLst/>
                <a:uLnTx/>
                <a:uFillTx/>
                <a:latin typeface="Calibri" panose="020F0502020204030204"/>
                <a:ea typeface="+mn-ea"/>
                <a:cs typeface="Arial" panose="020B0604020202020204" pitchFamily="34" charset="0"/>
              </a:rPr>
              <a:t>jpids</a:t>
            </a:r>
            <a:r>
              <a:rPr kumimoji="0" lang="en-US" sz="1200" b="0" i="0" u="none" strike="noStrike" kern="1200" cap="none" spc="0" normalizeH="0" baseline="0" noProof="0" dirty="0">
                <a:ln>
                  <a:noFill/>
                </a:ln>
                <a:solidFill>
                  <a:srgbClr val="303030"/>
                </a:solidFill>
                <a:effectLst/>
                <a:uLnTx/>
                <a:uFillTx/>
                <a:latin typeface="Calibri" panose="020F0502020204030204"/>
                <a:ea typeface="+mn-ea"/>
                <a:cs typeface="Arial" panose="020B0604020202020204" pitchFamily="34" charset="0"/>
              </a:rPr>
              <a:t>/piu064</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37679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760894-5102-4EC5-BCCE-F792CF44FE56}"/>
              </a:ext>
            </a:extLst>
          </p:cNvPr>
          <p:cNvSpPr>
            <a:spLocks noGrp="1"/>
          </p:cNvSpPr>
          <p:nvPr>
            <p:ph type="title"/>
          </p:nvPr>
        </p:nvSpPr>
        <p:spPr>
          <a:xfrm>
            <a:off x="1118506" y="290967"/>
            <a:ext cx="10189028" cy="1143000"/>
          </a:xfrm>
        </p:spPr>
        <p:txBody>
          <a:bodyPr>
            <a:noAutofit/>
          </a:bodyPr>
          <a:lstStyle/>
          <a:p>
            <a:pPr algn="ctr"/>
            <a:r>
              <a:rPr lang="en-US" sz="4800" dirty="0">
                <a:cs typeface="Arial" panose="020B0604020202020204" pitchFamily="34" charset="0"/>
              </a:rPr>
              <a:t>Chronic Hepatitis B Infection</a:t>
            </a:r>
          </a:p>
        </p:txBody>
      </p:sp>
      <p:sp>
        <p:nvSpPr>
          <p:cNvPr id="7" name="Content Placeholder 2">
            <a:extLst>
              <a:ext uri="{FF2B5EF4-FFF2-40B4-BE49-F238E27FC236}">
                <a16:creationId xmlns:a16="http://schemas.microsoft.com/office/drawing/2014/main" id="{5108C522-0920-4804-B21B-921AE29DEB5B}"/>
              </a:ext>
            </a:extLst>
          </p:cNvPr>
          <p:cNvSpPr>
            <a:spLocks noGrp="1"/>
          </p:cNvSpPr>
          <p:nvPr>
            <p:ph idx="1"/>
          </p:nvPr>
        </p:nvSpPr>
        <p:spPr>
          <a:xfrm>
            <a:off x="731520" y="1270681"/>
            <a:ext cx="11030988" cy="4839174"/>
          </a:xfrm>
        </p:spPr>
        <p:txBody>
          <a:bodyPr>
            <a:noAutofit/>
          </a:bodyPr>
          <a:lstStyle/>
          <a:p>
            <a:pPr>
              <a:lnSpc>
                <a:spcPct val="100000"/>
              </a:lnSpc>
              <a:spcBef>
                <a:spcPts val="300"/>
              </a:spcBef>
              <a:spcAft>
                <a:spcPts val="300"/>
              </a:spcAft>
              <a:defRPr/>
            </a:pPr>
            <a:r>
              <a:rPr lang="en-US" dirty="0"/>
              <a:t>Inability to clear Hepatitis B resulting in chronic Hepatitis B</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Defined by Hepatitis B surface antigen (HBsAg) positive &gt; 6 months  </a:t>
            </a:r>
          </a:p>
          <a:p>
            <a:pPr>
              <a:lnSpc>
                <a:spcPct val="100000"/>
              </a:lnSpc>
              <a:spcBef>
                <a:spcPts val="300"/>
              </a:spcBef>
              <a:spcAft>
                <a:spcPts val="300"/>
              </a:spcAft>
              <a:defRPr/>
            </a:pPr>
            <a:r>
              <a:rPr lang="en-US" dirty="0"/>
              <a:t>Most people have no symptoms but can still spread Hepatitis B</a:t>
            </a:r>
          </a:p>
          <a:p>
            <a:pPr>
              <a:lnSpc>
                <a:spcPct val="100000"/>
              </a:lnSpc>
              <a:spcBef>
                <a:spcPts val="300"/>
              </a:spcBef>
              <a:spcAft>
                <a:spcPts val="300"/>
              </a:spcAft>
              <a:defRPr/>
            </a:pPr>
            <a:r>
              <a:rPr lang="en-US" dirty="0"/>
              <a:t>25% of people who develop chronic Hepatitis B infection during childhood will die from serious liver disease, like cirrhosis (scarring of liver) and liver cancer (hepatocellular carcinoma)</a:t>
            </a:r>
          </a:p>
          <a:p>
            <a:pPr>
              <a:lnSpc>
                <a:spcPct val="100000"/>
              </a:lnSpc>
              <a:spcBef>
                <a:spcPts val="300"/>
              </a:spcBef>
              <a:spcAft>
                <a:spcPts val="300"/>
              </a:spcAft>
              <a:defRPr/>
            </a:pPr>
            <a:r>
              <a:rPr lang="en-US" dirty="0"/>
              <a:t>Treatment to achieve undetectable levels of virus</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Hepatitis B viral DNA integrates into host DNA for life</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Suppressive treatment is available</a:t>
            </a:r>
          </a:p>
          <a:p>
            <a:pPr marL="1085850" marR="586105" lvl="2" indent="-285750">
              <a:lnSpc>
                <a:spcPct val="100000"/>
              </a:lnSpc>
              <a:spcBef>
                <a:spcPts val="600"/>
              </a:spcBef>
              <a:buFont typeface="Wingdings" panose="05000000000000000000" pitchFamily="2" charset="2"/>
              <a:buChar char=""/>
              <a:tabLst>
                <a:tab pos="914400" algn="l"/>
                <a:tab pos="6515100" algn="l"/>
              </a:tabLst>
              <a:defRPr/>
            </a:pPr>
            <a:r>
              <a:rPr lang="en-US" sz="2400" dirty="0"/>
              <a:t>Halts viral transmission and disease progression</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Reactivation is still possible</a:t>
            </a:r>
          </a:p>
        </p:txBody>
      </p:sp>
    </p:spTree>
    <p:extLst>
      <p:ext uri="{BB962C8B-B14F-4D97-AF65-F5344CB8AC3E}">
        <p14:creationId xmlns:p14="http://schemas.microsoft.com/office/powerpoint/2010/main" val="175023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83AB-4333-4A76-8700-1F9C287751C3}"/>
              </a:ext>
            </a:extLst>
          </p:cNvPr>
          <p:cNvSpPr>
            <a:spLocks noGrp="1"/>
          </p:cNvSpPr>
          <p:nvPr>
            <p:ph type="ctrTitle"/>
          </p:nvPr>
        </p:nvSpPr>
        <p:spPr/>
        <p:txBody>
          <a:bodyPr>
            <a:normAutofit/>
          </a:bodyPr>
          <a:lstStyle/>
          <a:p>
            <a:r>
              <a:rPr lang="en-US" sz="5400" dirty="0">
                <a:cs typeface="Arial" panose="020B0604020202020204" pitchFamily="34" charset="0"/>
              </a:rPr>
              <a:t>Hepatitis B Epidemiology</a:t>
            </a:r>
          </a:p>
        </p:txBody>
      </p:sp>
    </p:spTree>
    <p:extLst>
      <p:ext uri="{BB962C8B-B14F-4D97-AF65-F5344CB8AC3E}">
        <p14:creationId xmlns:p14="http://schemas.microsoft.com/office/powerpoint/2010/main" val="94598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for the camera&#10;&#10;Description automatically generated with medium confidence">
            <a:extLst>
              <a:ext uri="{FF2B5EF4-FFF2-40B4-BE49-F238E27FC236}">
                <a16:creationId xmlns:a16="http://schemas.microsoft.com/office/drawing/2014/main" id="{4D1EB8E4-AC01-4070-A786-18C19297CB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555" y="2310887"/>
            <a:ext cx="2241449" cy="2462784"/>
          </a:xfrm>
          <a:prstGeom prst="rect">
            <a:avLst/>
          </a:prstGeom>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E6E79A75-723C-4B4E-9920-9DAEEE20E3D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65FE9E7-1A92-45FD-9CBA-52B7C49E9D40}" type="slidenum">
              <a:rPr kumimoji="0" lang="en-US" sz="1000" b="1"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mn-cs"/>
            </a:endParaRPr>
          </a:p>
        </p:txBody>
      </p:sp>
      <p:sp>
        <p:nvSpPr>
          <p:cNvPr id="10" name="Title 9">
            <a:extLst>
              <a:ext uri="{FF2B5EF4-FFF2-40B4-BE49-F238E27FC236}">
                <a16:creationId xmlns:a16="http://schemas.microsoft.com/office/drawing/2014/main" id="{A95F94EB-9202-4451-A67D-162807B5A5E6}"/>
              </a:ext>
            </a:extLst>
          </p:cNvPr>
          <p:cNvSpPr>
            <a:spLocks noGrp="1"/>
          </p:cNvSpPr>
          <p:nvPr>
            <p:ph type="ctrTitle"/>
          </p:nvPr>
        </p:nvSpPr>
        <p:spPr>
          <a:xfrm>
            <a:off x="995904" y="1600199"/>
            <a:ext cx="3698016" cy="1009651"/>
          </a:xfrm>
        </p:spPr>
        <p:txBody>
          <a:bodyPr/>
          <a:lstStyle/>
          <a:p>
            <a:r>
              <a:rPr lang="en-US" dirty="0"/>
              <a:t>Webinar Panelists</a:t>
            </a:r>
          </a:p>
        </p:txBody>
      </p:sp>
      <p:sp>
        <p:nvSpPr>
          <p:cNvPr id="2" name="Text Placeholder 1">
            <a:extLst>
              <a:ext uri="{FF2B5EF4-FFF2-40B4-BE49-F238E27FC236}">
                <a16:creationId xmlns:a16="http://schemas.microsoft.com/office/drawing/2014/main" id="{6341F79B-875F-5F4D-82F1-DFA4C93D0CD7}"/>
              </a:ext>
            </a:extLst>
          </p:cNvPr>
          <p:cNvSpPr>
            <a:spLocks noGrp="1"/>
          </p:cNvSpPr>
          <p:nvPr>
            <p:ph type="body" sz="quarter" idx="14"/>
          </p:nvPr>
        </p:nvSpPr>
        <p:spPr/>
        <p:txBody>
          <a:bodyPr/>
          <a:lstStyle/>
          <a:p>
            <a:r>
              <a:rPr lang="en-US" dirty="0"/>
              <a:t>Speakers</a:t>
            </a:r>
          </a:p>
        </p:txBody>
      </p:sp>
      <p:sp>
        <p:nvSpPr>
          <p:cNvPr id="11" name="Title 1">
            <a:extLst>
              <a:ext uri="{FF2B5EF4-FFF2-40B4-BE49-F238E27FC236}">
                <a16:creationId xmlns:a16="http://schemas.microsoft.com/office/drawing/2014/main" id="{66F7CF80-6F6B-48B2-A78D-97FD90CBE1AE}"/>
              </a:ext>
            </a:extLst>
          </p:cNvPr>
          <p:cNvSpPr txBox="1">
            <a:spLocks/>
          </p:cNvSpPr>
          <p:nvPr/>
        </p:nvSpPr>
        <p:spPr bwMode="auto">
          <a:xfrm>
            <a:off x="7004461" y="5148038"/>
            <a:ext cx="4191635" cy="67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rgbClr val="F4B518"/>
                </a:solidFill>
                <a:effectLst/>
                <a:uLnTx/>
                <a:uFillTx/>
                <a:latin typeface="Arial" panose="020B0604020202020204" pitchFamily="34" charset="0"/>
                <a:ea typeface="+mn-ea"/>
                <a:cs typeface="Arial" panose="020B0604020202020204" pitchFamily="34" charset="0"/>
              </a:rPr>
              <a:t>Julie E. Lazaroff</a:t>
            </a:r>
            <a:r>
              <a:rPr kumimoji="0" lang="en-US" altLang="en-US" sz="1600" b="0" i="0" u="none" strike="noStrike" kern="1200" cap="none" spc="0" normalizeH="0" baseline="0" noProof="0" dirty="0">
                <a:ln>
                  <a:noFill/>
                </a:ln>
                <a:solidFill>
                  <a:srgbClr val="2F2F2E"/>
                </a:solidFill>
                <a:effectLst/>
                <a:uLnTx/>
                <a:uFillTx/>
                <a:latin typeface="Arial" panose="020B0604020202020204" pitchFamily="34" charset="0"/>
                <a:ea typeface="+mn-ea"/>
                <a:cs typeface="Arial" panose="020B0604020202020204" pitchFamily="34" charset="0"/>
              </a:rPr>
              <a:t>, MPH, Unit Chief, Perinatal Hepatitis B Prevention Unit, Bureau of Immunization, New York City Department of Health and Mental Hygiene</a:t>
            </a:r>
          </a:p>
        </p:txBody>
      </p:sp>
      <p:sp>
        <p:nvSpPr>
          <p:cNvPr id="3" name="TextBox 2">
            <a:extLst>
              <a:ext uri="{FF2B5EF4-FFF2-40B4-BE49-F238E27FC236}">
                <a16:creationId xmlns:a16="http://schemas.microsoft.com/office/drawing/2014/main" id="{8556187D-EA24-47B6-8C19-F9874B4E1806}"/>
              </a:ext>
            </a:extLst>
          </p:cNvPr>
          <p:cNvSpPr txBox="1"/>
          <p:nvPr/>
        </p:nvSpPr>
        <p:spPr>
          <a:xfrm>
            <a:off x="76775" y="243840"/>
            <a:ext cx="315594" cy="2184400"/>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41133"/>
              </a:solidFill>
              <a:effectLst/>
              <a:uLnTx/>
              <a:uFillTx/>
              <a:latin typeface="Open Sans"/>
              <a:ea typeface="+mn-ea"/>
              <a:cs typeface="+mn-cs"/>
            </a:endParaRPr>
          </a:p>
        </p:txBody>
      </p:sp>
      <p:sp>
        <p:nvSpPr>
          <p:cNvPr id="15" name="Title 1">
            <a:extLst>
              <a:ext uri="{FF2B5EF4-FFF2-40B4-BE49-F238E27FC236}">
                <a16:creationId xmlns:a16="http://schemas.microsoft.com/office/drawing/2014/main" id="{DB13A1BF-BFF8-4E99-A073-D73991943712}"/>
              </a:ext>
            </a:extLst>
          </p:cNvPr>
          <p:cNvSpPr txBox="1">
            <a:spLocks/>
          </p:cNvSpPr>
          <p:nvPr/>
        </p:nvSpPr>
        <p:spPr bwMode="auto">
          <a:xfrm>
            <a:off x="1532293" y="5148038"/>
            <a:ext cx="4191636" cy="67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srgbClr val="F4B518"/>
                </a:solidFill>
                <a:effectLst/>
                <a:uLnTx/>
                <a:uFillTx/>
                <a:latin typeface="Arial" panose="020B0604020202020204" pitchFamily="34" charset="0"/>
                <a:ea typeface="+mn-ea"/>
                <a:cs typeface="Arial" panose="020B0604020202020204" pitchFamily="34" charset="0"/>
              </a:rPr>
              <a:t>Catherine A. Chappell</a:t>
            </a:r>
            <a:r>
              <a:rPr kumimoji="0" lang="en-US" altLang="en-US" sz="1600" b="0" i="0" u="none" strike="noStrike" kern="1200" cap="none" spc="0" normalizeH="0" baseline="0" noProof="0" dirty="0">
                <a:ln>
                  <a:noFill/>
                </a:ln>
                <a:solidFill>
                  <a:srgbClr val="2F2F2E"/>
                </a:solidFill>
                <a:effectLst/>
                <a:uLnTx/>
                <a:uFillTx/>
                <a:latin typeface="Arial" panose="020B0604020202020204" pitchFamily="34" charset="0"/>
                <a:ea typeface="+mn-ea"/>
                <a:cs typeface="Arial" panose="020B0604020202020204" pitchFamily="34" charset="0"/>
              </a:rPr>
              <a:t>, MD, MSc, Assistant Professor, Department of Obstetrics, Gynecology, and Reproductive Services, University of Pittsburgh</a:t>
            </a:r>
          </a:p>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2F2F2E"/>
              </a:solidFill>
              <a:effectLst/>
              <a:uLnTx/>
              <a:uFillTx/>
              <a:latin typeface="Arial" panose="020B0604020202020204" pitchFamily="34" charset="0"/>
              <a:ea typeface="+mn-ea"/>
              <a:cs typeface="Arial" panose="020B0604020202020204" pitchFamily="34" charset="0"/>
            </a:endParaRPr>
          </a:p>
        </p:txBody>
      </p:sp>
      <p:pic>
        <p:nvPicPr>
          <p:cNvPr id="5" name="Picture 4" descr="A person smiling for the camera&#10;&#10;Description automatically generated with low confidence">
            <a:extLst>
              <a:ext uri="{FF2B5EF4-FFF2-40B4-BE49-F238E27FC236}">
                <a16:creationId xmlns:a16="http://schemas.microsoft.com/office/drawing/2014/main" id="{BF42D8D7-FC66-4091-A39B-6B350721A3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479"/>
          <a:stretch/>
        </p:blipFill>
        <p:spPr>
          <a:xfrm>
            <a:off x="2462592" y="2310887"/>
            <a:ext cx="2331038" cy="2462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654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B9981-A9C5-438A-9C73-906C7C39C437}"/>
              </a:ext>
            </a:extLst>
          </p:cNvPr>
          <p:cNvPicPr>
            <a:picLocks noChangeAspect="1"/>
          </p:cNvPicPr>
          <p:nvPr/>
        </p:nvPicPr>
        <p:blipFill>
          <a:blip r:embed="rId3"/>
          <a:stretch>
            <a:fillRect/>
          </a:stretch>
        </p:blipFill>
        <p:spPr>
          <a:xfrm>
            <a:off x="5845629" y="1353634"/>
            <a:ext cx="5891890" cy="4002137"/>
          </a:xfrm>
          <a:prstGeom prst="rect">
            <a:avLst/>
          </a:prstGeom>
        </p:spPr>
      </p:pic>
      <p:sp>
        <p:nvSpPr>
          <p:cNvPr id="5" name="Title 1">
            <a:extLst>
              <a:ext uri="{FF2B5EF4-FFF2-40B4-BE49-F238E27FC236}">
                <a16:creationId xmlns:a16="http://schemas.microsoft.com/office/drawing/2014/main" id="{F50F9E02-9324-4D8D-824A-B5DA319DBE49}"/>
              </a:ext>
            </a:extLst>
          </p:cNvPr>
          <p:cNvSpPr>
            <a:spLocks noGrp="1"/>
          </p:cNvSpPr>
          <p:nvPr>
            <p:ph type="title"/>
          </p:nvPr>
        </p:nvSpPr>
        <p:spPr>
          <a:xfrm>
            <a:off x="170688" y="274639"/>
            <a:ext cx="11789664" cy="915999"/>
          </a:xfrm>
        </p:spPr>
        <p:txBody>
          <a:bodyPr>
            <a:noAutofit/>
          </a:bodyPr>
          <a:lstStyle/>
          <a:p>
            <a:pPr algn="ctr"/>
            <a:r>
              <a:rPr lang="en-US" sz="4800" dirty="0">
                <a:cs typeface="Arial" panose="020B0604020202020204" pitchFamily="34" charset="0"/>
              </a:rPr>
              <a:t>Epidemiology – Worldwide</a:t>
            </a:r>
            <a:br>
              <a:rPr lang="en-US" sz="4800" dirty="0">
                <a:cs typeface="Arial" panose="020B0604020202020204" pitchFamily="34" charset="0"/>
              </a:rPr>
            </a:br>
            <a:r>
              <a:rPr lang="en-US" sz="4800" dirty="0">
                <a:cs typeface="Arial" panose="020B0604020202020204" pitchFamily="34" charset="0"/>
              </a:rPr>
              <a:t>Chronic Hepatitis B Prevalence</a:t>
            </a:r>
          </a:p>
        </p:txBody>
      </p:sp>
      <p:sp>
        <p:nvSpPr>
          <p:cNvPr id="6" name="Content Placeholder 2">
            <a:extLst>
              <a:ext uri="{FF2B5EF4-FFF2-40B4-BE49-F238E27FC236}">
                <a16:creationId xmlns:a16="http://schemas.microsoft.com/office/drawing/2014/main" id="{1C1B94C4-3721-4E54-9C66-2AB54D1857A1}"/>
              </a:ext>
            </a:extLst>
          </p:cNvPr>
          <p:cNvSpPr>
            <a:spLocks noGrp="1"/>
          </p:cNvSpPr>
          <p:nvPr>
            <p:ph idx="1"/>
          </p:nvPr>
        </p:nvSpPr>
        <p:spPr>
          <a:xfrm>
            <a:off x="620486" y="1576927"/>
            <a:ext cx="4352262" cy="4268208"/>
          </a:xfrm>
        </p:spPr>
        <p:txBody>
          <a:bodyPr>
            <a:noAutofit/>
          </a:bodyPr>
          <a:lstStyle/>
          <a:p>
            <a:pPr>
              <a:lnSpc>
                <a:spcPct val="100000"/>
              </a:lnSpc>
              <a:spcBef>
                <a:spcPts val="300"/>
              </a:spcBef>
              <a:spcAft>
                <a:spcPts val="300"/>
              </a:spcAft>
              <a:defRPr/>
            </a:pPr>
            <a:r>
              <a:rPr lang="en-US" dirty="0"/>
              <a:t>292 million people living with chronic Hepatitis B</a:t>
            </a:r>
            <a:r>
              <a:rPr lang="en-US" baseline="30000" dirty="0"/>
              <a:t>1</a:t>
            </a:r>
          </a:p>
          <a:p>
            <a:pPr marL="742950" marR="586105" lvl="1" indent="-285750">
              <a:lnSpc>
                <a:spcPct val="100000"/>
              </a:lnSpc>
              <a:spcBef>
                <a:spcPts val="600"/>
              </a:spcBef>
              <a:spcAft>
                <a:spcPts val="12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&gt;880,000 deaths/year</a:t>
            </a:r>
          </a:p>
          <a:p>
            <a:pPr>
              <a:lnSpc>
                <a:spcPct val="100000"/>
              </a:lnSpc>
              <a:spcBef>
                <a:spcPts val="300"/>
              </a:spcBef>
              <a:spcAft>
                <a:spcPts val="300"/>
              </a:spcAft>
              <a:defRPr/>
            </a:pPr>
            <a:r>
              <a:rPr lang="en-US" altLang="en-US" dirty="0"/>
              <a:t>Perinatal transmission accounts for 50% of global chronic Hepatitis B burden</a:t>
            </a:r>
          </a:p>
          <a:p>
            <a:pPr>
              <a:lnSpc>
                <a:spcPct val="100000"/>
              </a:lnSpc>
              <a:spcBef>
                <a:spcPts val="300"/>
              </a:spcBef>
              <a:spcAft>
                <a:spcPts val="300"/>
              </a:spcAft>
              <a:defRPr/>
            </a:pPr>
            <a:r>
              <a:rPr lang="en-US" dirty="0"/>
              <a:t>Geographic distribution described in terms of prevalence (low to high)</a:t>
            </a:r>
          </a:p>
        </p:txBody>
      </p:sp>
      <p:sp>
        <p:nvSpPr>
          <p:cNvPr id="7" name="TextBox 6">
            <a:extLst>
              <a:ext uri="{FF2B5EF4-FFF2-40B4-BE49-F238E27FC236}">
                <a16:creationId xmlns:a16="http://schemas.microsoft.com/office/drawing/2014/main" id="{6C8154E3-5428-4558-9B9A-32886A0B1413}"/>
              </a:ext>
            </a:extLst>
          </p:cNvPr>
          <p:cNvSpPr txBox="1"/>
          <p:nvPr/>
        </p:nvSpPr>
        <p:spPr>
          <a:xfrm>
            <a:off x="6509358" y="5448103"/>
            <a:ext cx="5228161" cy="424732"/>
          </a:xfrm>
          <a:prstGeom prst="rect">
            <a:avLst/>
          </a:prstGeom>
          <a:solidFill>
            <a:schemeClr val="bg1"/>
          </a:solidFill>
        </p:spPr>
        <p:txBody>
          <a:bodyPr wrap="square" lIns="27432" tIns="27432" rIns="27432" bIns="27432" rtlCol="0">
            <a:spAutoFit/>
          </a:bodyPr>
          <a:lstStyle/>
          <a:p>
            <a:pPr>
              <a:defRPr/>
            </a:pPr>
            <a:r>
              <a:rPr lang="en-US" sz="1200" dirty="0">
                <a:solidFill>
                  <a:prstClr val="black"/>
                </a:solidFill>
                <a:latin typeface="Calibri" panose="020F0502020204030204"/>
                <a:cs typeface="Arial" panose="020B0604020202020204" pitchFamily="34" charset="0"/>
              </a:rPr>
              <a:t>Dark to Light shading (High to Low)</a:t>
            </a:r>
          </a:p>
          <a:p>
            <a:pPr>
              <a:defRPr/>
            </a:pPr>
            <a:r>
              <a:rPr lang="en-US" sz="1200" dirty="0">
                <a:solidFill>
                  <a:prstClr val="black"/>
                </a:solidFill>
                <a:latin typeface="Calibri" panose="020F0502020204030204"/>
                <a:cs typeface="Arial" panose="020B0604020202020204" pitchFamily="34" charset="0"/>
              </a:rPr>
              <a:t>High: ≥8%; High moderate: 5-7%; Low moderate: 2-4%;  Low: &lt;2%</a:t>
            </a:r>
          </a:p>
        </p:txBody>
      </p:sp>
      <p:sp>
        <p:nvSpPr>
          <p:cNvPr id="9" name="TextBox 8">
            <a:extLst>
              <a:ext uri="{FF2B5EF4-FFF2-40B4-BE49-F238E27FC236}">
                <a16:creationId xmlns:a16="http://schemas.microsoft.com/office/drawing/2014/main" id="{6C5E937B-458C-4DEA-B2C9-9D4BE4E48A42}"/>
              </a:ext>
            </a:extLst>
          </p:cNvPr>
          <p:cNvSpPr txBox="1"/>
          <p:nvPr/>
        </p:nvSpPr>
        <p:spPr>
          <a:xfrm>
            <a:off x="869698" y="6343535"/>
            <a:ext cx="954370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12121"/>
                </a:solidFill>
                <a:effectLst/>
                <a:uLnTx/>
                <a:uFillTx/>
                <a:latin typeface="BlinkMacSystemFont"/>
                <a:ea typeface="+mn-ea"/>
                <a:cs typeface="+mn-cs"/>
              </a:rPr>
              <a:t>1.Polaris Observatory Collaborators. Global prevalence, treatment, and prevention of hepatitis B virus infection in 2016: a modelling study. Lancet Gastroenterol Hepatol. 2018 Jun;3(6):383-403. </a:t>
            </a:r>
            <a:r>
              <a:rPr kumimoji="0" lang="en-US" sz="1100" b="0" i="0" u="none" strike="noStrike" kern="1200" cap="none" spc="0" normalizeH="0" baseline="0" noProof="0" dirty="0" err="1">
                <a:ln>
                  <a:noFill/>
                </a:ln>
                <a:solidFill>
                  <a:srgbClr val="212121"/>
                </a:solidFill>
                <a:effectLst/>
                <a:uLnTx/>
                <a:uFillTx/>
                <a:latin typeface="BlinkMacSystemFont"/>
                <a:ea typeface="+mn-ea"/>
                <a:cs typeface="+mn-cs"/>
              </a:rPr>
              <a:t>doi</a:t>
            </a:r>
            <a:r>
              <a:rPr kumimoji="0" lang="en-US" sz="1100" b="0" i="0" u="none" strike="noStrike" kern="1200" cap="none" spc="0" normalizeH="0" baseline="0" noProof="0" dirty="0">
                <a:ln>
                  <a:noFill/>
                </a:ln>
                <a:solidFill>
                  <a:srgbClr val="212121"/>
                </a:solidFill>
                <a:effectLst/>
                <a:uLnTx/>
                <a:uFillTx/>
                <a:latin typeface="BlinkMacSystemFont"/>
                <a:ea typeface="+mn-ea"/>
                <a:cs typeface="+mn-cs"/>
              </a:rPr>
              <a:t>: 10.1016/S2468-1253(18)30056-6. </a:t>
            </a:r>
            <a:r>
              <a:rPr kumimoji="0" lang="en-US" sz="1100" b="0" i="0" u="none" strike="noStrike" kern="1200" cap="none" spc="0" normalizeH="0" baseline="0" noProof="0" dirty="0" err="1">
                <a:ln>
                  <a:noFill/>
                </a:ln>
                <a:solidFill>
                  <a:srgbClr val="212121"/>
                </a:solidFill>
                <a:effectLst/>
                <a:uLnTx/>
                <a:uFillTx/>
                <a:latin typeface="BlinkMacSystemFont"/>
                <a:ea typeface="+mn-ea"/>
                <a:cs typeface="+mn-cs"/>
              </a:rPr>
              <a:t>Epub</a:t>
            </a:r>
            <a:r>
              <a:rPr kumimoji="0" lang="en-US" sz="1100" b="0" i="0" u="none" strike="noStrike" kern="1200" cap="none" spc="0" normalizeH="0" baseline="0" noProof="0" dirty="0">
                <a:ln>
                  <a:noFill/>
                </a:ln>
                <a:solidFill>
                  <a:srgbClr val="212121"/>
                </a:solidFill>
                <a:effectLst/>
                <a:uLnTx/>
                <a:uFillTx/>
                <a:latin typeface="BlinkMacSystemFont"/>
                <a:ea typeface="+mn-ea"/>
                <a:cs typeface="+mn-cs"/>
              </a:rPr>
              <a:t> 2018 Mar 27. PMID: 29599078.</a:t>
            </a:r>
            <a:r>
              <a:rPr kumimoji="0" lang="en-US" sz="11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2. Image source: Schweitzer et al, 2015</a:t>
            </a:r>
          </a:p>
        </p:txBody>
      </p:sp>
    </p:spTree>
    <p:extLst>
      <p:ext uri="{BB962C8B-B14F-4D97-AF65-F5344CB8AC3E}">
        <p14:creationId xmlns:p14="http://schemas.microsoft.com/office/powerpoint/2010/main" val="1699199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24E466-BAFE-47F1-A394-A001F3D5CC7E}"/>
              </a:ext>
            </a:extLst>
          </p:cNvPr>
          <p:cNvSpPr>
            <a:spLocks noGrp="1"/>
          </p:cNvSpPr>
          <p:nvPr>
            <p:ph type="title"/>
          </p:nvPr>
        </p:nvSpPr>
        <p:spPr>
          <a:xfrm>
            <a:off x="715736" y="281867"/>
            <a:ext cx="10760528" cy="1143000"/>
          </a:xfrm>
        </p:spPr>
        <p:txBody>
          <a:bodyPr>
            <a:noAutofit/>
          </a:bodyPr>
          <a:lstStyle/>
          <a:p>
            <a:pPr algn="ctr"/>
            <a:r>
              <a:rPr lang="en-US" sz="4800" dirty="0">
                <a:cs typeface="Arial" panose="020B0604020202020204" pitchFamily="34" charset="0"/>
              </a:rPr>
              <a:t>Epidemiology - United States</a:t>
            </a:r>
            <a:br>
              <a:rPr lang="en-US" sz="4800" dirty="0">
                <a:cs typeface="Arial" panose="020B0604020202020204" pitchFamily="34" charset="0"/>
              </a:rPr>
            </a:br>
            <a:r>
              <a:rPr lang="en-US" sz="4800" dirty="0">
                <a:cs typeface="Arial" panose="020B0604020202020204" pitchFamily="34" charset="0"/>
              </a:rPr>
              <a:t>Chronic Hepatitis B</a:t>
            </a:r>
          </a:p>
        </p:txBody>
      </p:sp>
      <p:sp>
        <p:nvSpPr>
          <p:cNvPr id="5" name="Content Placeholder 2">
            <a:extLst>
              <a:ext uri="{FF2B5EF4-FFF2-40B4-BE49-F238E27FC236}">
                <a16:creationId xmlns:a16="http://schemas.microsoft.com/office/drawing/2014/main" id="{671A35BC-06CD-4BA8-8AED-3A1BD94EF973}"/>
              </a:ext>
            </a:extLst>
          </p:cNvPr>
          <p:cNvSpPr>
            <a:spLocks noGrp="1"/>
          </p:cNvSpPr>
          <p:nvPr>
            <p:ph idx="1"/>
          </p:nvPr>
        </p:nvSpPr>
        <p:spPr>
          <a:xfrm>
            <a:off x="715736" y="1450721"/>
            <a:ext cx="4637056" cy="4330277"/>
          </a:xfrm>
        </p:spPr>
        <p:txBody>
          <a:bodyPr>
            <a:noAutofit/>
          </a:bodyPr>
          <a:lstStyle/>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850,000 – 2.2 million persons in the US have chronic Hepatitis B infection</a:t>
            </a:r>
            <a:r>
              <a:rPr lang="en-US" sz="2400" baseline="30000" dirty="0"/>
              <a:t>1</a:t>
            </a:r>
          </a:p>
          <a:p>
            <a:pPr marL="742950" marR="586105" lvl="1" indent="-285750">
              <a:lnSpc>
                <a:spcPct val="100000"/>
              </a:lnSpc>
              <a:spcBef>
                <a:spcPts val="600"/>
              </a:spcBef>
              <a:spcAft>
                <a:spcPts val="6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~70% of persons with Hepatitis B in the US are foreign born</a:t>
            </a:r>
          </a:p>
          <a:p>
            <a:pPr>
              <a:lnSpc>
                <a:spcPct val="100000"/>
              </a:lnSpc>
              <a:spcBef>
                <a:spcPts val="300"/>
              </a:spcBef>
              <a:spcAft>
                <a:spcPts val="300"/>
              </a:spcAft>
              <a:defRPr/>
            </a:pPr>
            <a:r>
              <a:rPr lang="en-US" dirty="0"/>
              <a:t>Declines in Hepatitis B infections correlate with the Hepatitis B vaccine licensure (1986) and the universal childhood Hepatitis B vaccination recommendation (1991)</a:t>
            </a:r>
          </a:p>
        </p:txBody>
      </p:sp>
      <p:pic>
        <p:nvPicPr>
          <p:cNvPr id="6" name="Picture 5">
            <a:extLst>
              <a:ext uri="{FF2B5EF4-FFF2-40B4-BE49-F238E27FC236}">
                <a16:creationId xmlns:a16="http://schemas.microsoft.com/office/drawing/2014/main" id="{88F7383B-7766-4C79-9DEC-4ED889409B9B}"/>
              </a:ext>
            </a:extLst>
          </p:cNvPr>
          <p:cNvPicPr>
            <a:picLocks noChangeAspect="1"/>
          </p:cNvPicPr>
          <p:nvPr/>
        </p:nvPicPr>
        <p:blipFill rotWithShape="1">
          <a:blip r:embed="rId3"/>
          <a:stretch/>
        </p:blipFill>
        <p:spPr>
          <a:xfrm>
            <a:off x="5796138" y="1484572"/>
            <a:ext cx="6192775" cy="4447293"/>
          </a:xfrm>
          <a:prstGeom prst="rect">
            <a:avLst/>
          </a:prstGeom>
          <a:ln>
            <a:noFill/>
          </a:ln>
        </p:spPr>
      </p:pic>
      <p:sp>
        <p:nvSpPr>
          <p:cNvPr id="9" name="TextBox 8">
            <a:extLst>
              <a:ext uri="{FF2B5EF4-FFF2-40B4-BE49-F238E27FC236}">
                <a16:creationId xmlns:a16="http://schemas.microsoft.com/office/drawing/2014/main" id="{322C31F2-9E1B-420E-922F-B2AA85AB4679}"/>
              </a:ext>
            </a:extLst>
          </p:cNvPr>
          <p:cNvSpPr txBox="1"/>
          <p:nvPr/>
        </p:nvSpPr>
        <p:spPr>
          <a:xfrm>
            <a:off x="9767683" y="4136422"/>
            <a:ext cx="1534726"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Universal Infant Immunization,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US</a:t>
            </a:r>
          </a:p>
        </p:txBody>
      </p:sp>
      <p:sp>
        <p:nvSpPr>
          <p:cNvPr id="11" name="TextBox 10">
            <a:extLst>
              <a:ext uri="{FF2B5EF4-FFF2-40B4-BE49-F238E27FC236}">
                <a16:creationId xmlns:a16="http://schemas.microsoft.com/office/drawing/2014/main" id="{6FB04B8B-E5B1-4D17-AC97-CB1A477FACAA}"/>
              </a:ext>
            </a:extLst>
          </p:cNvPr>
          <p:cNvSpPr txBox="1"/>
          <p:nvPr/>
        </p:nvSpPr>
        <p:spPr>
          <a:xfrm>
            <a:off x="305063" y="6320916"/>
            <a:ext cx="9946976" cy="461665"/>
          </a:xfrm>
          <a:prstGeom prst="rect">
            <a:avLst/>
          </a:prstGeom>
          <a:noFill/>
        </p:spPr>
        <p:txBody>
          <a:bodyPr wrap="square" rtlCol="0">
            <a:spAutoFit/>
          </a:bodyPr>
          <a:lstStyle/>
          <a:p>
            <a:pPr>
              <a:defRPr/>
            </a:pPr>
            <a:r>
              <a:rPr lang="en-US" sz="1200" dirty="0">
                <a:solidFill>
                  <a:prstClr val="black"/>
                </a:solidFill>
                <a:latin typeface="Calibri" panose="020F0502020204030204"/>
                <a:cs typeface="Arial" panose="020B0604020202020204" pitchFamily="34" charset="0"/>
              </a:rPr>
              <a:t>1. Nelson NR, Easterbrook PI, McMahon BJ, Epidemiology of Hepatitis B Virus Infection and Impact of Vaccination on Disease, Clinics in Liver Disease, Volume 20, Issue 4, 2016.  2. CDC, WHO, DHS</a:t>
            </a:r>
          </a:p>
        </p:txBody>
      </p:sp>
      <p:sp>
        <p:nvSpPr>
          <p:cNvPr id="2" name="TextBox 1">
            <a:extLst>
              <a:ext uri="{FF2B5EF4-FFF2-40B4-BE49-F238E27FC236}">
                <a16:creationId xmlns:a16="http://schemas.microsoft.com/office/drawing/2014/main" id="{DB3F44A2-7B63-4570-87A4-FB6A0B2D5398}"/>
              </a:ext>
            </a:extLst>
          </p:cNvPr>
          <p:cNvSpPr txBox="1"/>
          <p:nvPr/>
        </p:nvSpPr>
        <p:spPr>
          <a:xfrm>
            <a:off x="6646860" y="2040059"/>
            <a:ext cx="1272345" cy="830997"/>
          </a:xfrm>
          <a:prstGeom prst="rect">
            <a:avLst/>
          </a:prstGeom>
          <a:solidFill>
            <a:schemeClr val="bg1"/>
          </a:solidFill>
          <a:ln w="952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Hepatitis B vaccine licensed</a:t>
            </a:r>
          </a:p>
        </p:txBody>
      </p:sp>
      <p:sp>
        <p:nvSpPr>
          <p:cNvPr id="3" name="TextBox 2">
            <a:extLst>
              <a:ext uri="{FF2B5EF4-FFF2-40B4-BE49-F238E27FC236}">
                <a16:creationId xmlns:a16="http://schemas.microsoft.com/office/drawing/2014/main" id="{A4C9483E-10D0-485D-80CA-B84892791E83}"/>
              </a:ext>
            </a:extLst>
          </p:cNvPr>
          <p:cNvSpPr txBox="1"/>
          <p:nvPr/>
        </p:nvSpPr>
        <p:spPr>
          <a:xfrm>
            <a:off x="8769927" y="1530063"/>
            <a:ext cx="2881610" cy="584775"/>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C00000"/>
              </a:buClr>
              <a:buSzPct val="150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Imported rate</a:t>
            </a:r>
          </a:p>
          <a:p>
            <a:pPr marL="285750" marR="0" lvl="0" indent="-285750" algn="l" defTabSz="914400" rtl="0" eaLnBrk="1" fontAlgn="auto" latinLnBrk="0" hangingPunct="1">
              <a:lnSpc>
                <a:spcPct val="100000"/>
              </a:lnSpc>
              <a:spcBef>
                <a:spcPts val="0"/>
              </a:spcBef>
              <a:spcAft>
                <a:spcPts val="0"/>
              </a:spcAft>
              <a:buClr>
                <a:srgbClr val="0070C0"/>
              </a:buClr>
              <a:buSzPct val="150000"/>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U.S. rate</a:t>
            </a:r>
          </a:p>
        </p:txBody>
      </p:sp>
      <p:cxnSp>
        <p:nvCxnSpPr>
          <p:cNvPr id="20" name="Straight Arrow Connector 19">
            <a:extLst>
              <a:ext uri="{FF2B5EF4-FFF2-40B4-BE49-F238E27FC236}">
                <a16:creationId xmlns:a16="http://schemas.microsoft.com/office/drawing/2014/main" id="{1EFA27E6-760D-4457-95F3-174D9E036D5D}"/>
              </a:ext>
            </a:extLst>
          </p:cNvPr>
          <p:cNvCxnSpPr>
            <a:cxnSpLocks/>
          </p:cNvCxnSpPr>
          <p:nvPr/>
        </p:nvCxnSpPr>
        <p:spPr>
          <a:xfrm>
            <a:off x="7659684" y="2871056"/>
            <a:ext cx="0" cy="557944"/>
          </a:xfrm>
          <a:prstGeom prst="straightConnector1">
            <a:avLst/>
          </a:prstGeom>
          <a:ln w="19050">
            <a:solidFill>
              <a:schemeClr val="tx1"/>
            </a:solidFill>
            <a:tailEnd type="triangle"/>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EF558DC-8E35-4CB1-A048-8495906A92CF}"/>
              </a:ext>
            </a:extLst>
          </p:cNvPr>
          <p:cNvCxnSpPr>
            <a:cxnSpLocks/>
          </p:cNvCxnSpPr>
          <p:nvPr/>
        </p:nvCxnSpPr>
        <p:spPr>
          <a:xfrm flipH="1" flipV="1">
            <a:off x="8769927" y="4551920"/>
            <a:ext cx="997756" cy="1"/>
          </a:xfrm>
          <a:prstGeom prst="straightConnector1">
            <a:avLst/>
          </a:prstGeom>
          <a:ln w="19050">
            <a:solidFill>
              <a:schemeClr val="tx1"/>
            </a:solidFill>
            <a:tailEnd type="triangle"/>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29C89F-DA29-4633-833E-8A51A8F04C5B}"/>
              </a:ext>
            </a:extLst>
          </p:cNvPr>
          <p:cNvSpPr txBox="1"/>
          <p:nvPr/>
        </p:nvSpPr>
        <p:spPr>
          <a:xfrm>
            <a:off x="5718344" y="6001114"/>
            <a:ext cx="6348361" cy="276999"/>
          </a:xfrm>
          <a:prstGeom prst="rect">
            <a:avLst/>
          </a:prstGeom>
          <a:noFill/>
        </p:spPr>
        <p:txBody>
          <a:bodyPr wrap="square">
            <a:spAutoFit/>
          </a:bodyPr>
          <a:lstStyle/>
          <a:p>
            <a:pPr>
              <a:defRPr/>
            </a:pPr>
            <a:r>
              <a:rPr lang="en-US" sz="1200" dirty="0">
                <a:solidFill>
                  <a:prstClr val="black"/>
                </a:solidFill>
                <a:latin typeface="Calibri" panose="020F0502020204030204"/>
                <a:cs typeface="Arial" panose="020B0604020202020204" pitchFamily="34" charset="0"/>
              </a:rPr>
              <a:t>Incidence of chronic Hepatitis B, U.S.-Acquired vs. Estimated Imported, United States, 1980-2008</a:t>
            </a:r>
            <a:r>
              <a:rPr lang="en-US" sz="1200" baseline="30000" dirty="0">
                <a:solidFill>
                  <a:prstClr val="black"/>
                </a:solidFill>
                <a:latin typeface="Calibri" panose="020F0502020204030204"/>
                <a:cs typeface="Arial" panose="020B0604020202020204" pitchFamily="34" charset="0"/>
              </a:rPr>
              <a:t>2</a:t>
            </a:r>
          </a:p>
        </p:txBody>
      </p:sp>
    </p:spTree>
    <p:extLst>
      <p:ext uri="{BB962C8B-B14F-4D97-AF65-F5344CB8AC3E}">
        <p14:creationId xmlns:p14="http://schemas.microsoft.com/office/powerpoint/2010/main" val="36726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6B45855-532C-4734-9061-083C56141E68}"/>
              </a:ext>
            </a:extLst>
          </p:cNvPr>
          <p:cNvSpPr>
            <a:spLocks noGrp="1"/>
          </p:cNvSpPr>
          <p:nvPr>
            <p:ph type="title"/>
          </p:nvPr>
        </p:nvSpPr>
        <p:spPr>
          <a:xfrm>
            <a:off x="163285" y="885135"/>
            <a:ext cx="11865429" cy="838993"/>
          </a:xfrm>
        </p:spPr>
        <p:txBody>
          <a:bodyPr vert="horz" lIns="91440" tIns="45720" rIns="91440" bIns="45720" rtlCol="0" anchor="b">
            <a:noAutofit/>
          </a:bodyPr>
          <a:lstStyle/>
          <a:p>
            <a:pPr algn="ctr" defTabSz="914400"/>
            <a:r>
              <a:rPr lang="en-US" sz="4800" dirty="0">
                <a:cs typeface="Arial" panose="020B0604020202020204" pitchFamily="34" charset="0"/>
              </a:rPr>
              <a:t>Hepatitis B Infected Patients of Childbearing Age </a:t>
            </a:r>
            <a:br>
              <a:rPr lang="en-US" sz="4800" dirty="0">
                <a:cs typeface="Arial" panose="020B0604020202020204" pitchFamily="34" charset="0"/>
              </a:rPr>
            </a:br>
            <a:r>
              <a:rPr lang="en-US" sz="2000" dirty="0"/>
              <a:t>United States</a:t>
            </a:r>
          </a:p>
        </p:txBody>
      </p:sp>
      <p:sp>
        <p:nvSpPr>
          <p:cNvPr id="11" name="TextBox 10">
            <a:extLst>
              <a:ext uri="{FF2B5EF4-FFF2-40B4-BE49-F238E27FC236}">
                <a16:creationId xmlns:a16="http://schemas.microsoft.com/office/drawing/2014/main" id="{C046BF19-1194-4970-AFB6-0F6B18F405A3}"/>
              </a:ext>
            </a:extLst>
          </p:cNvPr>
          <p:cNvSpPr txBox="1"/>
          <p:nvPr/>
        </p:nvSpPr>
        <p:spPr>
          <a:xfrm>
            <a:off x="1621535" y="5879827"/>
            <a:ext cx="9046465" cy="936018"/>
          </a:xfrm>
          <a:prstGeom prst="rect">
            <a:avLst/>
          </a:prstGeom>
        </p:spPr>
        <p:txBody>
          <a:bodyPr vert="horz" lIns="91440" tIns="45720" rIns="91440" bIns="45720" rtlCol="0">
            <a:noAutofit/>
          </a:bodyPr>
          <a:lstStyle/>
          <a:p>
            <a:pPr marL="228600" marR="0" lvl="0" indent="-228600" algn="l" defTabSz="914400" rtl="0" eaLnBrk="1" fontAlgn="base"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CDC – Expected Birth Tables (unpublished data)), 2021</a:t>
            </a:r>
          </a:p>
          <a:p>
            <a:pPr marL="228600" marR="0" lvl="0" indent="-228600" algn="l" defTabSz="914400" rtl="0" eaLnBrk="1" fontAlgn="base"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Arciuolo RJ, Lazaroff JE, Rosen JB, Lim S, Zucker JR. Trends in Hepatitis B Surveillance Among Pregnant Women in New York City, 1998-2015. Public Health Reports. 2020;135(5):676-684. doi:10.1177/0033354920946793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3. Kushner T, Chen Z,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Tressler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 Kaufman H, Feinberg J,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Terrault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NA.     Trends in Hepatitis B Infection and Immunity Among Women of Childbearing Age in the United States.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Clin Infect Dis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2020;71(3):586-592. doi:10.1093/</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cid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/ciz841</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75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4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C392AED6-AD34-4E58-90F9-C8FC040D3AB5}"/>
              </a:ext>
            </a:extLst>
          </p:cNvPr>
          <p:cNvSpPr>
            <a:spLocks noGrp="1"/>
          </p:cNvSpPr>
          <p:nvPr>
            <p:ph idx="1"/>
          </p:nvPr>
        </p:nvSpPr>
        <p:spPr>
          <a:xfrm>
            <a:off x="633984" y="1887756"/>
            <a:ext cx="10941766" cy="3828443"/>
          </a:xfrm>
        </p:spPr>
        <p:txBody>
          <a:bodyPr>
            <a:noAutofit/>
          </a:bodyPr>
          <a:lstStyle/>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In the US, an estimated 20,071 infants were born to Hepatitis B infected pregnant patients in 2018</a:t>
            </a:r>
            <a:r>
              <a:rPr lang="en-US" sz="2400" baseline="30000" dirty="0"/>
              <a:t>1</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In NYC, the incidence of births to Hepatitis B infected pregnant patients per 100,000 live births decreased from 1,573 in 2006 to 1,329 in 2015 (APC = –1.4%; P = .02)</a:t>
            </a:r>
            <a:r>
              <a:rPr lang="en-US" sz="2400" baseline="30000" dirty="0"/>
              <a:t>2</a:t>
            </a:r>
            <a:r>
              <a:rPr lang="en-US" sz="2400" dirty="0"/>
              <a:t> </a:t>
            </a:r>
          </a:p>
          <a:p>
            <a:pPr marL="742950" marR="586105" lvl="1" indent="-285750">
              <a:lnSpc>
                <a:spcPct val="100000"/>
              </a:lnSpc>
              <a:spcBef>
                <a:spcPts val="600"/>
              </a:spcBef>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In NYC, annual identification of Hepatitis B infected pregnant patients has continued to trend downward from 2015 to present</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There was a 77% decline in the rate of new Hepatitis B chronic infections, among women of childbearing  age, from 0.83% in 2011 to 0.19% in 2017 (P &lt; .0001) based on national laboratory data (Quest Diagnostics)</a:t>
            </a:r>
            <a:r>
              <a:rPr lang="en-US" sz="2400" baseline="30000" dirty="0"/>
              <a:t>3</a:t>
            </a:r>
          </a:p>
        </p:txBody>
      </p:sp>
      <p:sp>
        <p:nvSpPr>
          <p:cNvPr id="2" name="TextBox 1">
            <a:extLst>
              <a:ext uri="{FF2B5EF4-FFF2-40B4-BE49-F238E27FC236}">
                <a16:creationId xmlns:a16="http://schemas.microsoft.com/office/drawing/2014/main" id="{F1816C03-1126-4ED6-A997-0625E2C7F9BE}"/>
              </a:ext>
            </a:extLst>
          </p:cNvPr>
          <p:cNvSpPr txBox="1"/>
          <p:nvPr/>
        </p:nvSpPr>
        <p:spPr>
          <a:xfrm>
            <a:off x="1884771" y="625683"/>
            <a:ext cx="528066" cy="14630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44128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6E18-AA70-41F7-8078-59F7895E40DE}"/>
              </a:ext>
            </a:extLst>
          </p:cNvPr>
          <p:cNvSpPr>
            <a:spLocks noGrp="1"/>
          </p:cNvSpPr>
          <p:nvPr>
            <p:ph type="title"/>
          </p:nvPr>
        </p:nvSpPr>
        <p:spPr>
          <a:xfrm>
            <a:off x="176893" y="856271"/>
            <a:ext cx="11838214" cy="932688"/>
          </a:xfrm>
        </p:spPr>
        <p:txBody>
          <a:bodyPr vert="horz" lIns="91440" tIns="45720" rIns="91440" bIns="45720" rtlCol="0" anchor="b">
            <a:noAutofit/>
          </a:bodyPr>
          <a:lstStyle/>
          <a:p>
            <a:pPr algn="ctr" defTabSz="914400"/>
            <a:br>
              <a:rPr lang="en-US" sz="4400" dirty="0"/>
            </a:br>
            <a:br>
              <a:rPr lang="en-US" sz="4400" dirty="0"/>
            </a:br>
            <a:br>
              <a:rPr lang="en-US" sz="4400" dirty="0"/>
            </a:br>
            <a:br>
              <a:rPr lang="en-US" sz="4400" dirty="0"/>
            </a:br>
            <a:br>
              <a:rPr lang="en-US" sz="4400" dirty="0"/>
            </a:br>
            <a:br>
              <a:rPr lang="en-US" sz="4400" dirty="0"/>
            </a:br>
            <a:r>
              <a:rPr lang="en-US" sz="4800" dirty="0">
                <a:cs typeface="Arial" panose="020B0604020202020204" pitchFamily="34" charset="0"/>
              </a:rPr>
              <a:t>Race / Ethnicity of Hepatitis B Positive Mothers Who Delivered in 2020 </a:t>
            </a:r>
            <a:br>
              <a:rPr lang="en-US" sz="4800" dirty="0">
                <a:cs typeface="Arial" panose="020B0604020202020204" pitchFamily="34" charset="0"/>
              </a:rPr>
            </a:br>
            <a:r>
              <a:rPr lang="en-US" sz="2000" dirty="0"/>
              <a:t>(New York City, N=788)</a:t>
            </a:r>
          </a:p>
        </p:txBody>
      </p:sp>
      <p:graphicFrame>
        <p:nvGraphicFramePr>
          <p:cNvPr id="6" name="Chart 5">
            <a:extLst>
              <a:ext uri="{FF2B5EF4-FFF2-40B4-BE49-F238E27FC236}">
                <a16:creationId xmlns:a16="http://schemas.microsoft.com/office/drawing/2014/main" id="{136B100B-A570-4B75-A8A6-7FB9B43A0A17}"/>
              </a:ext>
            </a:extLst>
          </p:cNvPr>
          <p:cNvGraphicFramePr>
            <a:graphicFrameLocks/>
          </p:cNvGraphicFramePr>
          <p:nvPr>
            <p:extLst>
              <p:ext uri="{D42A27DB-BD31-4B8C-83A1-F6EECF244321}">
                <p14:modId xmlns:p14="http://schemas.microsoft.com/office/powerpoint/2010/main" val="4084698237"/>
              </p:ext>
            </p:extLst>
          </p:nvPr>
        </p:nvGraphicFramePr>
        <p:xfrm>
          <a:off x="470807" y="1621536"/>
          <a:ext cx="11250386" cy="4730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4920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5A3-7917-46DD-9B4B-2EC1ACE0AA1B}"/>
              </a:ext>
            </a:extLst>
          </p:cNvPr>
          <p:cNvSpPr>
            <a:spLocks noGrp="1"/>
          </p:cNvSpPr>
          <p:nvPr>
            <p:ph type="title"/>
          </p:nvPr>
        </p:nvSpPr>
        <p:spPr>
          <a:xfrm>
            <a:off x="0" y="438279"/>
            <a:ext cx="11999323" cy="777874"/>
          </a:xfrm>
        </p:spPr>
        <p:txBody>
          <a:bodyPr>
            <a:noAutofit/>
          </a:bodyPr>
          <a:lstStyle/>
          <a:p>
            <a:pPr algn="ctr"/>
            <a:r>
              <a:rPr lang="en-US" sz="4800" dirty="0">
                <a:cs typeface="Arial" panose="020B0604020202020204" pitchFamily="34" charset="0"/>
              </a:rPr>
              <a:t>Country of Birth for Hepatitis B Positive Mothers Who Delivered in 2020 </a:t>
            </a:r>
            <a:br>
              <a:rPr lang="en-US" sz="4800" dirty="0">
                <a:cs typeface="Arial" panose="020B0604020202020204" pitchFamily="34" charset="0"/>
              </a:rPr>
            </a:br>
            <a:r>
              <a:rPr lang="en-US" sz="2000" dirty="0"/>
              <a:t>(New York City, N=788)</a:t>
            </a:r>
          </a:p>
        </p:txBody>
      </p:sp>
      <p:graphicFrame>
        <p:nvGraphicFramePr>
          <p:cNvPr id="6" name="Chart 5">
            <a:extLst>
              <a:ext uri="{FF2B5EF4-FFF2-40B4-BE49-F238E27FC236}">
                <a16:creationId xmlns:a16="http://schemas.microsoft.com/office/drawing/2014/main" id="{B5DA31CF-CB76-43C9-B32C-7E271D22BA72}"/>
              </a:ext>
            </a:extLst>
          </p:cNvPr>
          <p:cNvGraphicFramePr>
            <a:graphicFrameLocks/>
          </p:cNvGraphicFramePr>
          <p:nvPr>
            <p:extLst>
              <p:ext uri="{D42A27DB-BD31-4B8C-83A1-F6EECF244321}">
                <p14:modId xmlns:p14="http://schemas.microsoft.com/office/powerpoint/2010/main" val="1969073195"/>
              </p:ext>
            </p:extLst>
          </p:nvPr>
        </p:nvGraphicFramePr>
        <p:xfrm>
          <a:off x="310243" y="1658112"/>
          <a:ext cx="11283043" cy="4671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6885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F5FE-FDC4-491F-BD82-A54BD3E20D73}"/>
              </a:ext>
            </a:extLst>
          </p:cNvPr>
          <p:cNvSpPr>
            <a:spLocks noGrp="1"/>
          </p:cNvSpPr>
          <p:nvPr>
            <p:ph type="ctrTitle"/>
          </p:nvPr>
        </p:nvSpPr>
        <p:spPr>
          <a:xfrm>
            <a:off x="391887" y="1661884"/>
            <a:ext cx="11250384" cy="2599871"/>
          </a:xfrm>
        </p:spPr>
        <p:txBody>
          <a:bodyPr anchor="ctr">
            <a:noAutofit/>
          </a:bodyPr>
          <a:lstStyle/>
          <a:p>
            <a:r>
              <a:rPr lang="en-US" sz="5400" dirty="0">
                <a:cs typeface="Arial" panose="020B0604020202020204" pitchFamily="34" charset="0"/>
              </a:rPr>
              <a:t>Perinatal Hepatitis B Prevention</a:t>
            </a:r>
          </a:p>
        </p:txBody>
      </p:sp>
    </p:spTree>
    <p:extLst>
      <p:ext uri="{BB962C8B-B14F-4D97-AF65-F5344CB8AC3E}">
        <p14:creationId xmlns:p14="http://schemas.microsoft.com/office/powerpoint/2010/main" val="1235654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3FCCFD-8718-4DA0-9671-5DF053A705BE}"/>
              </a:ext>
            </a:extLst>
          </p:cNvPr>
          <p:cNvSpPr>
            <a:spLocks noGrp="1"/>
          </p:cNvSpPr>
          <p:nvPr>
            <p:ph type="title"/>
          </p:nvPr>
        </p:nvSpPr>
        <p:spPr>
          <a:xfrm>
            <a:off x="936172" y="243368"/>
            <a:ext cx="10319656" cy="1600201"/>
          </a:xfrm>
        </p:spPr>
        <p:txBody>
          <a:bodyPr>
            <a:noAutofit/>
          </a:bodyPr>
          <a:lstStyle/>
          <a:p>
            <a:pPr algn="ctr"/>
            <a:r>
              <a:rPr lang="en-US" sz="4800" dirty="0">
                <a:cs typeface="Arial" panose="020B0604020202020204" pitchFamily="34" charset="0"/>
              </a:rPr>
              <a:t>Universal Hepatitis B Birth Dose Recommendation</a:t>
            </a:r>
          </a:p>
        </p:txBody>
      </p:sp>
      <p:sp>
        <p:nvSpPr>
          <p:cNvPr id="5" name="Content Placeholder 2">
            <a:extLst>
              <a:ext uri="{FF2B5EF4-FFF2-40B4-BE49-F238E27FC236}">
                <a16:creationId xmlns:a16="http://schemas.microsoft.com/office/drawing/2014/main" id="{B4034D67-88E0-422E-A030-BB0B24153B7C}"/>
              </a:ext>
            </a:extLst>
          </p:cNvPr>
          <p:cNvSpPr>
            <a:spLocks noGrp="1"/>
          </p:cNvSpPr>
          <p:nvPr>
            <p:ph idx="1"/>
          </p:nvPr>
        </p:nvSpPr>
        <p:spPr>
          <a:xfrm>
            <a:off x="731520" y="1843569"/>
            <a:ext cx="10809316" cy="4133899"/>
          </a:xfrm>
        </p:spPr>
        <p:txBody>
          <a:bodyPr>
            <a:noAutofit/>
          </a:bodyPr>
          <a:lstStyle/>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Infants born to Hepatitis B negative mothers with birth weight &gt; 2,000 grams and medically stable:</a:t>
            </a:r>
          </a:p>
          <a:p>
            <a:pPr marL="742950" marR="586105" lvl="1" indent="-285750">
              <a:lnSpc>
                <a:spcPct val="10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Administer a Hepatitis B vaccine within 24 hours of birth</a:t>
            </a:r>
            <a:r>
              <a:rPr lang="en-US" sz="2400" baseline="30000" dirty="0">
                <a:solidFill>
                  <a:srgbClr val="000000"/>
                </a:solidFill>
                <a:cs typeface="Times New Roman" panose="02020603050405020304" pitchFamily="18" charset="0"/>
              </a:rPr>
              <a:t>1</a:t>
            </a:r>
            <a:r>
              <a:rPr lang="en-US" sz="2400" dirty="0">
                <a:solidFill>
                  <a:srgbClr val="000000"/>
                </a:solidFill>
                <a:cs typeface="Times New Roman" panose="02020603050405020304" pitchFamily="18" charset="0"/>
              </a:rPr>
              <a:t> </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New York State does not have a public health law requiring a universal Hepatitis B vaccine birth dose, but it is promoted as a best practice</a:t>
            </a:r>
          </a:p>
          <a:p>
            <a:pPr marL="742950" marR="586105" lvl="1" indent="-285750">
              <a:lnSpc>
                <a:spcPct val="10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Delivery facilities must adopt their own written policies</a:t>
            </a:r>
          </a:p>
          <a:p>
            <a:pPr marL="742950" marR="586105" lvl="1" indent="-285750">
              <a:lnSpc>
                <a:spcPct val="10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Vaccine information statements (VIS) are required to be given to the parents by law prior to vaccination of the infant</a:t>
            </a:r>
          </a:p>
          <a:p>
            <a:pPr marL="742950" marR="586105" lvl="1" indent="-285750">
              <a:lnSpc>
                <a:spcPct val="10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Families do not have to provide consent, but they must be informed and may decline</a:t>
            </a:r>
          </a:p>
          <a:p>
            <a:pPr marL="201168" lvl="1" indent="0">
              <a:buNone/>
            </a:pPr>
            <a:endParaRPr lang="en-US" sz="2400" dirty="0"/>
          </a:p>
        </p:txBody>
      </p:sp>
      <p:sp>
        <p:nvSpPr>
          <p:cNvPr id="7" name="TextBox 6">
            <a:extLst>
              <a:ext uri="{FF2B5EF4-FFF2-40B4-BE49-F238E27FC236}">
                <a16:creationId xmlns:a16="http://schemas.microsoft.com/office/drawing/2014/main" id="{06730A36-160E-42F5-85E6-F1E96E8150AF}"/>
              </a:ext>
            </a:extLst>
          </p:cNvPr>
          <p:cNvSpPr txBox="1"/>
          <p:nvPr/>
        </p:nvSpPr>
        <p:spPr>
          <a:xfrm>
            <a:off x="241963" y="6315850"/>
            <a:ext cx="10319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Times New Roman" panose="02020603050405020304" pitchFamily="18" charset="0"/>
              </a:rPr>
              <a:t>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Schillie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et. al., Prevention of Hepatitis B Virus Infection in the United States; MMWR; January 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2018;67(No.1).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hlinkClick r:id="rId3"/>
              </a:rPr>
              <a:t>https://www.cdc.gov/mmwr/volumes/67/rr/rr6701a1.htm</a:t>
            </a:r>
            <a:endParaRPr kumimoji="0" lang="en-US" sz="1200" b="0"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86088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A649E32-14FA-4754-865F-F637B8B1EF58}"/>
              </a:ext>
            </a:extLst>
          </p:cNvPr>
          <p:cNvSpPr>
            <a:spLocks noGrp="1"/>
          </p:cNvSpPr>
          <p:nvPr>
            <p:ph type="title"/>
          </p:nvPr>
        </p:nvSpPr>
        <p:spPr>
          <a:xfrm>
            <a:off x="438150" y="419549"/>
            <a:ext cx="11315700" cy="1143000"/>
          </a:xfrm>
        </p:spPr>
        <p:txBody>
          <a:bodyPr>
            <a:noAutofit/>
          </a:bodyPr>
          <a:lstStyle/>
          <a:p>
            <a:pPr algn="ctr"/>
            <a:r>
              <a:rPr lang="en-US" sz="4800" dirty="0">
                <a:cs typeface="Arial" panose="020B0604020202020204" pitchFamily="34" charset="0"/>
              </a:rPr>
              <a:t>Vaccination for Infants Born to </a:t>
            </a:r>
            <a:br>
              <a:rPr lang="en-US" sz="4800" dirty="0">
                <a:cs typeface="Arial" panose="020B0604020202020204" pitchFamily="34" charset="0"/>
              </a:rPr>
            </a:br>
            <a:r>
              <a:rPr lang="en-US" sz="4800" dirty="0">
                <a:cs typeface="Arial" panose="020B0604020202020204" pitchFamily="34" charset="0"/>
              </a:rPr>
              <a:t>Hepatitis B Positive Mothers</a:t>
            </a:r>
          </a:p>
        </p:txBody>
      </p:sp>
      <p:sp>
        <p:nvSpPr>
          <p:cNvPr id="13" name="Content Placeholder 2">
            <a:extLst>
              <a:ext uri="{FF2B5EF4-FFF2-40B4-BE49-F238E27FC236}">
                <a16:creationId xmlns:a16="http://schemas.microsoft.com/office/drawing/2014/main" id="{9192B95B-C8E5-4466-8BF8-5F02A4776161}"/>
              </a:ext>
            </a:extLst>
          </p:cNvPr>
          <p:cNvSpPr>
            <a:spLocks noGrp="1"/>
          </p:cNvSpPr>
          <p:nvPr>
            <p:ph idx="1"/>
          </p:nvPr>
        </p:nvSpPr>
        <p:spPr>
          <a:xfrm>
            <a:off x="792480" y="1839118"/>
            <a:ext cx="10961370" cy="4159900"/>
          </a:xfrm>
        </p:spPr>
        <p:txBody>
          <a:bodyPr>
            <a:noAutofit/>
          </a:bodyPr>
          <a:lstStyle/>
          <a:p>
            <a:pPr marL="342900" lvl="1" indent="-342900">
              <a:lnSpc>
                <a:spcPct val="110000"/>
              </a:lnSpc>
              <a:spcBef>
                <a:spcPts val="300"/>
              </a:spcBef>
              <a:spcAft>
                <a:spcPts val="300"/>
              </a:spcAft>
              <a:buClr>
                <a:srgbClr val="C00000"/>
              </a:buClr>
              <a:buFont typeface="Arial" panose="020B0604020202020204" pitchFamily="34" charset="0"/>
              <a:buChar char="•"/>
              <a:defRPr/>
            </a:pPr>
            <a:r>
              <a:rPr lang="en-US" sz="2400" dirty="0"/>
              <a:t>Hepatitis B 1st dose vaccine and Hepatitis B immune globulin (HBIG) (within 12 hours of birth)</a:t>
            </a:r>
          </a:p>
          <a:p>
            <a:pPr marL="342900" lvl="1" indent="-342900">
              <a:lnSpc>
                <a:spcPct val="110000"/>
              </a:lnSpc>
              <a:spcBef>
                <a:spcPts val="300"/>
              </a:spcBef>
              <a:spcAft>
                <a:spcPts val="300"/>
              </a:spcAft>
              <a:buClr>
                <a:srgbClr val="C00000"/>
              </a:buClr>
              <a:buFont typeface="Arial" panose="020B0604020202020204" pitchFamily="34" charset="0"/>
              <a:buChar char="•"/>
              <a:defRPr/>
            </a:pPr>
            <a:r>
              <a:rPr lang="en-US" sz="2400" dirty="0"/>
              <a:t>Hepatitis B 2nd dose vaccine at 1-2 months</a:t>
            </a:r>
          </a:p>
          <a:p>
            <a:pPr marL="342900" lvl="1" indent="-342900">
              <a:lnSpc>
                <a:spcPct val="110000"/>
              </a:lnSpc>
              <a:spcBef>
                <a:spcPts val="300"/>
              </a:spcBef>
              <a:spcAft>
                <a:spcPts val="300"/>
              </a:spcAft>
              <a:buClr>
                <a:srgbClr val="C00000"/>
              </a:buClr>
              <a:buFont typeface="Arial" panose="020B0604020202020204" pitchFamily="34" charset="0"/>
              <a:buChar char="•"/>
              <a:defRPr/>
            </a:pPr>
            <a:r>
              <a:rPr lang="en-US" sz="2400" dirty="0"/>
              <a:t>Hepatitis B 3rd dose at 24 weeks at 6 months (168 days) – not earlier</a:t>
            </a:r>
          </a:p>
          <a:p>
            <a:pPr marL="342900" lvl="1" indent="-342900">
              <a:lnSpc>
                <a:spcPct val="110000"/>
              </a:lnSpc>
              <a:spcBef>
                <a:spcPts val="300"/>
              </a:spcBef>
              <a:spcAft>
                <a:spcPts val="300"/>
              </a:spcAft>
              <a:buClr>
                <a:srgbClr val="C00000"/>
              </a:buClr>
              <a:buFont typeface="Arial" panose="020B0604020202020204" pitchFamily="34" charset="0"/>
              <a:buChar char="•"/>
              <a:defRPr/>
            </a:pPr>
            <a:r>
              <a:rPr lang="en-US" sz="2400" dirty="0"/>
              <a:t>Efficacy: </a:t>
            </a:r>
          </a:p>
          <a:p>
            <a:pPr marL="742950" marR="586105" lvl="1" indent="-285750">
              <a:lnSpc>
                <a:spcPct val="10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94% (both vaccine and immune globulin) </a:t>
            </a:r>
          </a:p>
          <a:p>
            <a:pPr marL="742950" marR="586105" lvl="1" indent="-285750">
              <a:lnSpc>
                <a:spcPct val="10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75% (vaccine alone)</a:t>
            </a:r>
          </a:p>
          <a:p>
            <a:pPr marL="742950" marR="586105" lvl="1" indent="-285750">
              <a:lnSpc>
                <a:spcPct val="10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71% (immune globulin alone)</a:t>
            </a:r>
          </a:p>
        </p:txBody>
      </p:sp>
    </p:spTree>
    <p:extLst>
      <p:ext uri="{BB962C8B-B14F-4D97-AF65-F5344CB8AC3E}">
        <p14:creationId xmlns:p14="http://schemas.microsoft.com/office/powerpoint/2010/main" val="18448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B433-027E-498C-9A2B-2E3DC36B4D2C}"/>
              </a:ext>
            </a:extLst>
          </p:cNvPr>
          <p:cNvSpPr>
            <a:spLocks noGrp="1"/>
          </p:cNvSpPr>
          <p:nvPr>
            <p:ph type="title"/>
          </p:nvPr>
        </p:nvSpPr>
        <p:spPr>
          <a:xfrm>
            <a:off x="424543" y="0"/>
            <a:ext cx="11413671" cy="1692273"/>
          </a:xfrm>
        </p:spPr>
        <p:txBody>
          <a:bodyPr>
            <a:noAutofit/>
          </a:bodyPr>
          <a:lstStyle/>
          <a:p>
            <a:pPr algn="ctr"/>
            <a:r>
              <a:rPr lang="en-US" sz="4800" dirty="0">
                <a:cs typeface="Arial" panose="020B0604020202020204" pitchFamily="34" charset="0"/>
              </a:rPr>
              <a:t>Post-vaccination Testing for Infants Born to Hepatitis B Positive Mothers</a:t>
            </a:r>
          </a:p>
        </p:txBody>
      </p:sp>
      <p:sp>
        <p:nvSpPr>
          <p:cNvPr id="3" name="Content Placeholder 2">
            <a:extLst>
              <a:ext uri="{FF2B5EF4-FFF2-40B4-BE49-F238E27FC236}">
                <a16:creationId xmlns:a16="http://schemas.microsoft.com/office/drawing/2014/main" id="{94586957-0BA9-4F99-9AB6-D169486E1EA0}"/>
              </a:ext>
            </a:extLst>
          </p:cNvPr>
          <p:cNvSpPr>
            <a:spLocks noGrp="1"/>
          </p:cNvSpPr>
          <p:nvPr>
            <p:ph idx="1"/>
          </p:nvPr>
        </p:nvSpPr>
        <p:spPr>
          <a:xfrm>
            <a:off x="609601" y="1972689"/>
            <a:ext cx="11121280" cy="4459145"/>
          </a:xfrm>
        </p:spPr>
        <p:txBody>
          <a:bodyPr>
            <a:noAutofit/>
          </a:bodyPr>
          <a:lstStyle/>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Test infants for </a:t>
            </a:r>
            <a:r>
              <a:rPr lang="en-US" sz="2400" u="sng" dirty="0"/>
              <a:t>both</a:t>
            </a:r>
            <a:r>
              <a:rPr lang="en-US" sz="2400" dirty="0"/>
              <a:t> HBsAg (infection) and Anti-HBs (immunity)</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Test at 9 months of age (not earlier) </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To avoid detection of passive anti-HBs from HBIG and maximize the likelihood of detecting late infection</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Test 1-2 months after final dose </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Testing &lt;1 month after final dose may detect HBsAg from vaccine</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Testing &gt;2 months after final dose may not detect anti-HBs levels in protected persons; avoid unnecessary revaccination</a:t>
            </a:r>
          </a:p>
        </p:txBody>
      </p:sp>
    </p:spTree>
    <p:extLst>
      <p:ext uri="{BB962C8B-B14F-4D97-AF65-F5344CB8AC3E}">
        <p14:creationId xmlns:p14="http://schemas.microsoft.com/office/powerpoint/2010/main" val="2561418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C17E-6B14-4809-8423-778F67232B1B}"/>
              </a:ext>
            </a:extLst>
          </p:cNvPr>
          <p:cNvSpPr>
            <a:spLocks noGrp="1"/>
          </p:cNvSpPr>
          <p:nvPr>
            <p:ph type="title"/>
          </p:nvPr>
        </p:nvSpPr>
        <p:spPr>
          <a:xfrm>
            <a:off x="838200" y="365127"/>
            <a:ext cx="10585704" cy="777874"/>
          </a:xfrm>
        </p:spPr>
        <p:txBody>
          <a:bodyPr>
            <a:noAutofit/>
          </a:bodyPr>
          <a:lstStyle/>
          <a:p>
            <a:pPr algn="ctr"/>
            <a:r>
              <a:rPr lang="en-US" sz="4800" dirty="0">
                <a:cs typeface="Arial" panose="020B0604020202020204" pitchFamily="34" charset="0"/>
              </a:rPr>
              <a:t>Hepatitis B DNA Testing </a:t>
            </a:r>
            <a:br>
              <a:rPr lang="en-US" sz="4800" dirty="0">
                <a:cs typeface="Arial" panose="020B0604020202020204" pitchFamily="34" charset="0"/>
              </a:rPr>
            </a:br>
            <a:r>
              <a:rPr lang="en-US" sz="4800" dirty="0">
                <a:cs typeface="Arial" panose="020B0604020202020204" pitchFamily="34" charset="0"/>
              </a:rPr>
              <a:t>and Antiviral Treatment</a:t>
            </a:r>
          </a:p>
        </p:txBody>
      </p:sp>
      <p:sp>
        <p:nvSpPr>
          <p:cNvPr id="3" name="Content Placeholder 2">
            <a:extLst>
              <a:ext uri="{FF2B5EF4-FFF2-40B4-BE49-F238E27FC236}">
                <a16:creationId xmlns:a16="http://schemas.microsoft.com/office/drawing/2014/main" id="{A0D14022-49AB-4E6C-9C14-5DF325F497DE}"/>
              </a:ext>
            </a:extLst>
          </p:cNvPr>
          <p:cNvSpPr>
            <a:spLocks noGrp="1"/>
          </p:cNvSpPr>
          <p:nvPr>
            <p:ph idx="1"/>
          </p:nvPr>
        </p:nvSpPr>
        <p:spPr>
          <a:xfrm>
            <a:off x="536448" y="1385456"/>
            <a:ext cx="11295334" cy="4696690"/>
          </a:xfrm>
        </p:spPr>
        <p:txBody>
          <a:bodyPr>
            <a:normAutofit/>
          </a:bodyPr>
          <a:lstStyle/>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Recommendations from the AASLD, CDC, ACOG and the Society for Maternal and Fetal Medicine for Hepatitis B DNA testing and antiviral treatment for Hepatitis B infected pregnant patients are all aligned as follows:</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Antiviral treatment for patients with HBV DNA levels &gt; 200,000 IU/mL has been associated with significantly reduced rates of perinatal Hepatitis B transmission</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All Hepatitis B infected pregnant patients should be tested for HBV DNA in each trimester</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Patients with HBV DNA &gt; 200,000 IU/mL not already being treated, should be considered for initiation of antiviral therapy at 28–32 weeks gestation</a:t>
            </a:r>
          </a:p>
        </p:txBody>
      </p:sp>
      <p:sp>
        <p:nvSpPr>
          <p:cNvPr id="4" name="TextBox 3">
            <a:extLst>
              <a:ext uri="{FF2B5EF4-FFF2-40B4-BE49-F238E27FC236}">
                <a16:creationId xmlns:a16="http://schemas.microsoft.com/office/drawing/2014/main" id="{C3F2179E-598E-47D6-8599-8E93C6003C4C}"/>
              </a:ext>
            </a:extLst>
          </p:cNvPr>
          <p:cNvSpPr txBox="1"/>
          <p:nvPr/>
        </p:nvSpPr>
        <p:spPr>
          <a:xfrm>
            <a:off x="360218" y="5493604"/>
            <a:ext cx="107815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Norah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Terrault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et al ,Update on Prevention, Diagnosis, and Treatment of Chronic Hepatitis B: AASLD (. American Academy of the Study of Liver Diseases ,) 2018 Hepatitis B Guidance, HEPATOLOGY, VOL. 67, NO. 4, 2018.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https://www.aasld.org/sites/default/files/2019-06/HBVGuidance_Terrault_et_al-2018-Hepatology.pdf</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Schillie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 Vellozzi C,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Reingold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 et al. Prevention of Hepatitis B Virus Infection in the United States: Recommendations of the Advisory Committee on Immunization Practices. MMWR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Recomm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Rep 2018;67(No. RR-1):1–31. DOI: </a:t>
            </a: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http://dx.doi.org/10.15585/mmwr.rr6701a1</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external icon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Tree>
    <p:extLst>
      <p:ext uri="{BB962C8B-B14F-4D97-AF65-F5344CB8AC3E}">
        <p14:creationId xmlns:p14="http://schemas.microsoft.com/office/powerpoint/2010/main" val="402013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228FB99-5ADD-EE40-8C22-603259D5974A}"/>
              </a:ext>
            </a:extLst>
          </p:cNvPr>
          <p:cNvSpPr>
            <a:spLocks noGrp="1"/>
          </p:cNvSpPr>
          <p:nvPr>
            <p:ph type="pic" sz="quarter" idx="13"/>
          </p:nvPr>
        </p:nvSpPr>
        <p:spPr/>
      </p:sp>
      <p:sp>
        <p:nvSpPr>
          <p:cNvPr id="2" name="Slide Number Placeholder 1">
            <a:extLst>
              <a:ext uri="{FF2B5EF4-FFF2-40B4-BE49-F238E27FC236}">
                <a16:creationId xmlns:a16="http://schemas.microsoft.com/office/drawing/2014/main" id="{8FA0FAE0-F013-4788-A87E-325DE298142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65FE9E7-1A92-45FD-9CBA-52B7C49E9D40}" type="slidenum">
              <a:rPr kumimoji="0" lang="en-US" sz="1000" b="1"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F755C8D0-18CA-45B0-9BDC-64382341BB79}"/>
              </a:ext>
            </a:extLst>
          </p:cNvPr>
          <p:cNvSpPr>
            <a:spLocks noGrp="1"/>
          </p:cNvSpPr>
          <p:nvPr>
            <p:ph type="ctrTitle"/>
          </p:nvPr>
        </p:nvSpPr>
        <p:spPr>
          <a:xfrm>
            <a:off x="995904" y="1600199"/>
            <a:ext cx="3399451" cy="1009651"/>
          </a:xfrm>
        </p:spPr>
        <p:txBody>
          <a:bodyPr>
            <a:noAutofit/>
          </a:bodyPr>
          <a:lstStyle/>
          <a:p>
            <a:r>
              <a:rPr lang="en-US" sz="2400" b="0" dirty="0"/>
              <a:t>Making data on the viral hepatitis epidemic </a:t>
            </a:r>
            <a:r>
              <a:rPr lang="en-US" sz="2400" dirty="0">
                <a:solidFill>
                  <a:schemeClr val="accent1"/>
                </a:solidFill>
              </a:rPr>
              <a:t>widely available, easily accessible, and locally relevant</a:t>
            </a:r>
            <a:r>
              <a:rPr lang="en-US" sz="2400" dirty="0"/>
              <a:t> </a:t>
            </a:r>
            <a:r>
              <a:rPr lang="en-US" sz="2400" b="0" dirty="0"/>
              <a:t>to inform public health decision making.</a:t>
            </a:r>
          </a:p>
        </p:txBody>
      </p:sp>
      <p:sp>
        <p:nvSpPr>
          <p:cNvPr id="5" name="Text Placeholder 4">
            <a:extLst>
              <a:ext uri="{FF2B5EF4-FFF2-40B4-BE49-F238E27FC236}">
                <a16:creationId xmlns:a16="http://schemas.microsoft.com/office/drawing/2014/main" id="{1DC0BBB2-93DB-6047-8CA6-BB7AC8D8AD86}"/>
              </a:ext>
            </a:extLst>
          </p:cNvPr>
          <p:cNvSpPr>
            <a:spLocks noGrp="1"/>
          </p:cNvSpPr>
          <p:nvPr>
            <p:ph type="body" sz="quarter" idx="14"/>
          </p:nvPr>
        </p:nvSpPr>
        <p:spPr/>
        <p:txBody>
          <a:bodyPr/>
          <a:lstStyle/>
          <a:p>
            <a:r>
              <a:rPr lang="en-US" dirty="0"/>
              <a:t>Mission</a:t>
            </a:r>
          </a:p>
        </p:txBody>
      </p:sp>
      <p:sp>
        <p:nvSpPr>
          <p:cNvPr id="8" name="Subtitle 2">
            <a:extLst>
              <a:ext uri="{FF2B5EF4-FFF2-40B4-BE49-F238E27FC236}">
                <a16:creationId xmlns:a16="http://schemas.microsoft.com/office/drawing/2014/main" id="{FB14D1FF-B749-0840-96BE-B328844D20DF}"/>
              </a:ext>
            </a:extLst>
          </p:cNvPr>
          <p:cNvSpPr txBox="1">
            <a:spLocks/>
          </p:cNvSpPr>
          <p:nvPr/>
        </p:nvSpPr>
        <p:spPr>
          <a:xfrm>
            <a:off x="995903" y="4158435"/>
            <a:ext cx="3399451" cy="2546594"/>
          </a:xfrm>
          <a:prstGeom prst="rect">
            <a:avLst/>
          </a:prstGeom>
        </p:spPr>
        <p:txBody>
          <a:bodyPr vert="horz" lIns="0" tIns="0" rIns="0" bIns="0" rtlCol="0">
            <a:noAutofit/>
          </a:bodyPr>
          <a:lstStyle>
            <a:lvl1pPr marL="0" indent="0" algn="l" defTabSz="914400" rtl="0" eaLnBrk="1" latinLnBrk="0" hangingPunct="1">
              <a:lnSpc>
                <a:spcPct val="130000"/>
              </a:lnSpc>
              <a:spcBef>
                <a:spcPts val="1000"/>
              </a:spcBef>
              <a:buFont typeface="Arial" panose="020B0604020202020204" pitchFamily="34" charset="0"/>
              <a:buNone/>
              <a:defRPr sz="1800" b="1" kern="1200">
                <a:solidFill>
                  <a:schemeClr val="tx1">
                    <a:alpha val="80000"/>
                  </a:schemeClr>
                </a:solidFill>
                <a:latin typeface="+mn-lt"/>
                <a:ea typeface="+mn-ea"/>
                <a:cs typeface="+mn-cs"/>
              </a:defRPr>
            </a:lvl1pPr>
            <a:lvl2pPr marL="742950" indent="-285750" algn="l" defTabSz="914400" rtl="0" eaLnBrk="1" latinLnBrk="0" hangingPunct="1">
              <a:lnSpc>
                <a:spcPct val="130000"/>
              </a:lnSpc>
              <a:spcBef>
                <a:spcPts val="1000"/>
              </a:spcBef>
              <a:buFont typeface="Arial" panose="020B0604020202020204" pitchFamily="34" charset="0"/>
              <a:buChar char="•"/>
              <a:defRPr sz="1400" kern="1200">
                <a:solidFill>
                  <a:schemeClr val="tx1">
                    <a:alpha val="80000"/>
                  </a:schemeClr>
                </a:solidFill>
                <a:latin typeface="+mn-lt"/>
                <a:ea typeface="+mn-ea"/>
                <a:cs typeface="+mn-cs"/>
              </a:defRPr>
            </a:lvl2pPr>
            <a:lvl3pPr marL="1085850" indent="-171450" algn="l" defTabSz="914400" rtl="0" eaLnBrk="1" latinLnBrk="0" hangingPunct="1">
              <a:lnSpc>
                <a:spcPct val="130000"/>
              </a:lnSpc>
              <a:spcBef>
                <a:spcPts val="1000"/>
              </a:spcBef>
              <a:buFont typeface="Arial" panose="020B0604020202020204" pitchFamily="34" charset="0"/>
              <a:buChar char="•"/>
              <a:defRPr sz="1200" kern="1200">
                <a:solidFill>
                  <a:schemeClr val="tx1">
                    <a:alpha val="80000"/>
                  </a:schemeClr>
                </a:solidFill>
                <a:latin typeface="+mn-lt"/>
                <a:ea typeface="+mn-ea"/>
                <a:cs typeface="+mn-cs"/>
              </a:defRPr>
            </a:lvl3pPr>
            <a:lvl4pPr marL="1543050" indent="-171450" algn="l" defTabSz="914400" rtl="0" eaLnBrk="1" latinLnBrk="0" hangingPunct="1">
              <a:lnSpc>
                <a:spcPct val="130000"/>
              </a:lnSpc>
              <a:spcBef>
                <a:spcPts val="1000"/>
              </a:spcBef>
              <a:buFont typeface="Arial" panose="020B0604020202020204" pitchFamily="34" charset="0"/>
              <a:buChar char="•"/>
              <a:defRPr sz="1000" kern="1200">
                <a:solidFill>
                  <a:schemeClr val="tx1">
                    <a:alpha val="80000"/>
                  </a:schemeClr>
                </a:solidFill>
                <a:latin typeface="+mn-lt"/>
                <a:ea typeface="+mn-ea"/>
                <a:cs typeface="+mn-cs"/>
              </a:defRPr>
            </a:lvl4pPr>
            <a:lvl5pPr marL="2000250" indent="-171450" algn="l" defTabSz="914400" rtl="0" eaLnBrk="1" latinLnBrk="0" hangingPunct="1">
              <a:lnSpc>
                <a:spcPct val="130000"/>
              </a:lnSpc>
              <a:spcBef>
                <a:spcPts val="1000"/>
              </a:spcBef>
              <a:buFont typeface="Arial" panose="020B0604020202020204" pitchFamily="34" charset="0"/>
              <a:buChar char="•"/>
              <a:defRPr sz="800" kern="1200">
                <a:solidFill>
                  <a:schemeClr val="tx1">
                    <a:alpha val="8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2F2F2E"/>
                </a:solidFill>
                <a:effectLst/>
                <a:uLnTx/>
                <a:uFillTx/>
                <a:latin typeface="Arial" panose="020B0604020202020204" pitchFamily="34" charset="0"/>
                <a:ea typeface="+mn-ea"/>
                <a:cs typeface="+mn-cs"/>
              </a:rPr>
              <a:t>Partnership between Gilead Sciences and Rollins School of Public Health at Emory University.</a:t>
            </a:r>
          </a:p>
        </p:txBody>
      </p:sp>
      <p:sp>
        <p:nvSpPr>
          <p:cNvPr id="7" name="TextBox 6">
            <a:extLst>
              <a:ext uri="{FF2B5EF4-FFF2-40B4-BE49-F238E27FC236}">
                <a16:creationId xmlns:a16="http://schemas.microsoft.com/office/drawing/2014/main" id="{54DE2609-DFB9-4134-8828-BB6885F608E7}"/>
              </a:ext>
            </a:extLst>
          </p:cNvPr>
          <p:cNvSpPr txBox="1"/>
          <p:nvPr/>
        </p:nvSpPr>
        <p:spPr>
          <a:xfrm>
            <a:off x="76775" y="243840"/>
            <a:ext cx="315594" cy="2184400"/>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41133"/>
              </a:solidFill>
              <a:effectLst/>
              <a:uLnTx/>
              <a:uFillTx/>
              <a:latin typeface="Open Sans"/>
              <a:ea typeface="+mn-ea"/>
              <a:cs typeface="+mn-cs"/>
            </a:endParaRPr>
          </a:p>
        </p:txBody>
      </p:sp>
      <p:pic>
        <p:nvPicPr>
          <p:cNvPr id="17" name="Picture 16" descr="Map&#10;&#10;Description automatically generated">
            <a:extLst>
              <a:ext uri="{FF2B5EF4-FFF2-40B4-BE49-F238E27FC236}">
                <a16:creationId xmlns:a16="http://schemas.microsoft.com/office/drawing/2014/main" id="{754F6E9D-8B16-4CC7-B572-778B76777F2E}"/>
              </a:ext>
            </a:extLst>
          </p:cNvPr>
          <p:cNvPicPr>
            <a:picLocks noChangeAspect="1"/>
          </p:cNvPicPr>
          <p:nvPr/>
        </p:nvPicPr>
        <p:blipFill rotWithShape="1">
          <a:blip r:embed="rId3"/>
          <a:srcRect l="2854" r="2825" b="1634"/>
          <a:stretch/>
        </p:blipFill>
        <p:spPr>
          <a:xfrm>
            <a:off x="5521324" y="1859932"/>
            <a:ext cx="6238875" cy="3428434"/>
          </a:xfrm>
          <a:prstGeom prst="rect">
            <a:avLst/>
          </a:prstGeom>
        </p:spPr>
      </p:pic>
      <p:pic>
        <p:nvPicPr>
          <p:cNvPr id="18" name="Picture 17">
            <a:extLst>
              <a:ext uri="{FF2B5EF4-FFF2-40B4-BE49-F238E27FC236}">
                <a16:creationId xmlns:a16="http://schemas.microsoft.com/office/drawing/2014/main" id="{77AE8038-7F5E-4BBD-85CB-9C73DC46AABA}"/>
              </a:ext>
            </a:extLst>
          </p:cNvPr>
          <p:cNvPicPr>
            <a:picLocks noChangeAspect="1"/>
          </p:cNvPicPr>
          <p:nvPr/>
        </p:nvPicPr>
        <p:blipFill>
          <a:blip r:embed="rId4"/>
          <a:stretch>
            <a:fillRect/>
          </a:stretch>
        </p:blipFill>
        <p:spPr>
          <a:xfrm>
            <a:off x="5521323" y="5289122"/>
            <a:ext cx="6249035" cy="251978"/>
          </a:xfrm>
          <a:prstGeom prst="rect">
            <a:avLst/>
          </a:prstGeom>
        </p:spPr>
      </p:pic>
      <p:sp>
        <p:nvSpPr>
          <p:cNvPr id="16" name="Title 7">
            <a:extLst>
              <a:ext uri="{FF2B5EF4-FFF2-40B4-BE49-F238E27FC236}">
                <a16:creationId xmlns:a16="http://schemas.microsoft.com/office/drawing/2014/main" id="{DDDD9870-B19B-40BC-9309-DB4CC0772F7C}"/>
              </a:ext>
            </a:extLst>
          </p:cNvPr>
          <p:cNvSpPr txBox="1">
            <a:spLocks/>
          </p:cNvSpPr>
          <p:nvPr/>
        </p:nvSpPr>
        <p:spPr>
          <a:xfrm>
            <a:off x="5521325" y="1480347"/>
            <a:ext cx="6238875" cy="433797"/>
          </a:xfrm>
          <a:prstGeom prst="rect">
            <a:avLst/>
          </a:prstGeom>
          <a:solidFill>
            <a:schemeClr val="bg1">
              <a:lumMod val="75000"/>
            </a:schemeClr>
          </a:solidFill>
        </p:spPr>
        <p:txBody>
          <a:bodyPr vert="horz" lIns="0" tIns="0" rIns="0" bIns="0" rtlCol="0" anchor="ctr" anchorCtr="0">
            <a:noAutofit/>
          </a:bodyPr>
          <a:lstStyle>
            <a:lvl1pPr algn="l" defTabSz="914400" rtl="0" eaLnBrk="1" latinLnBrk="0" hangingPunct="1">
              <a:lnSpc>
                <a:spcPct val="90000"/>
              </a:lnSpc>
              <a:spcBef>
                <a:spcPct val="0"/>
              </a:spcBef>
              <a:buNone/>
              <a:defRPr sz="4400" b="1" i="0" kern="1200">
                <a:solidFill>
                  <a:schemeClr val="accent2"/>
                </a:solidFill>
                <a:latin typeface="Arial" panose="020B06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373A37"/>
                </a:solidFill>
                <a:effectLst/>
                <a:uLnTx/>
                <a:uFillTx/>
                <a:latin typeface="Arial" panose="020B0604020202020204" pitchFamily="34" charset="0"/>
                <a:ea typeface="+mj-ea"/>
                <a:cs typeface="+mj-cs"/>
              </a:rPr>
              <a:t>Estimated Rate of People Living with Hepatitis C, 2013-2016</a:t>
            </a:r>
          </a:p>
        </p:txBody>
      </p:sp>
    </p:spTree>
    <p:extLst>
      <p:ext uri="{BB962C8B-B14F-4D97-AF65-F5344CB8AC3E}">
        <p14:creationId xmlns:p14="http://schemas.microsoft.com/office/powerpoint/2010/main" val="1024906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FB1C-26D0-4FDD-8351-25DCCF17AA6D}"/>
              </a:ext>
            </a:extLst>
          </p:cNvPr>
          <p:cNvSpPr>
            <a:spLocks noGrp="1"/>
          </p:cNvSpPr>
          <p:nvPr>
            <p:ph type="ctrTitle"/>
          </p:nvPr>
        </p:nvSpPr>
        <p:spPr/>
        <p:txBody>
          <a:bodyPr>
            <a:normAutofit/>
          </a:bodyPr>
          <a:lstStyle/>
          <a:p>
            <a:r>
              <a:rPr lang="en-US" sz="5400" dirty="0">
                <a:cs typeface="Arial" panose="020B0604020202020204" pitchFamily="34" charset="0"/>
              </a:rPr>
              <a:t>Public Health Approaches</a:t>
            </a:r>
          </a:p>
        </p:txBody>
      </p:sp>
      <p:sp>
        <p:nvSpPr>
          <p:cNvPr id="5" name="Subtitle 4">
            <a:extLst>
              <a:ext uri="{FF2B5EF4-FFF2-40B4-BE49-F238E27FC236}">
                <a16:creationId xmlns:a16="http://schemas.microsoft.com/office/drawing/2014/main" id="{2350933E-09D2-418B-ADDF-7B19FE7A9B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3581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5823AF4-C61D-4851-91B8-ABD69E719472}"/>
              </a:ext>
            </a:extLst>
          </p:cNvPr>
          <p:cNvSpPr>
            <a:spLocks noGrp="1" noChangeArrowheads="1"/>
          </p:cNvSpPr>
          <p:nvPr>
            <p:ph type="title"/>
          </p:nvPr>
        </p:nvSpPr>
        <p:spPr>
          <a:xfrm>
            <a:off x="620487" y="407225"/>
            <a:ext cx="10956470" cy="1143000"/>
          </a:xfrm>
        </p:spPr>
        <p:txBody>
          <a:bodyPr>
            <a:noAutofit/>
          </a:bodyPr>
          <a:lstStyle/>
          <a:p>
            <a:pPr algn="ctr"/>
            <a:r>
              <a:rPr lang="en-US" altLang="en-US" sz="4800" dirty="0">
                <a:cs typeface="Arial" panose="020B0604020202020204" pitchFamily="34" charset="0"/>
              </a:rPr>
              <a:t>National Perinatal Hepatitis B Prevention Program (PHBP), CDC</a:t>
            </a:r>
          </a:p>
        </p:txBody>
      </p:sp>
      <p:sp>
        <p:nvSpPr>
          <p:cNvPr id="5" name="Rectangle 3">
            <a:extLst>
              <a:ext uri="{FF2B5EF4-FFF2-40B4-BE49-F238E27FC236}">
                <a16:creationId xmlns:a16="http://schemas.microsoft.com/office/drawing/2014/main" id="{63C21DD2-2200-4EBB-98ED-D11B91C7331F}"/>
              </a:ext>
            </a:extLst>
          </p:cNvPr>
          <p:cNvSpPr txBox="1">
            <a:spLocks noChangeArrowheads="1"/>
          </p:cNvSpPr>
          <p:nvPr/>
        </p:nvSpPr>
        <p:spPr>
          <a:xfrm>
            <a:off x="620485" y="1910055"/>
            <a:ext cx="10956471" cy="3894999"/>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Clr>
                <a:srgbClr val="C00000"/>
              </a:buClr>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C08C4"/>
              </a:buClr>
              <a:buSzPct val="90000"/>
              <a:buFont typeface="Wingdings" panose="05000000000000000000" pitchFamily="2" charset="2"/>
              <a:buChar char="§"/>
              <a:defRPr sz="23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B0F0"/>
              </a:buClr>
              <a:buSzPct val="80000"/>
              <a:buFont typeface="Wingdings" panose="05000000000000000000" pitchFamily="2" charset="2"/>
              <a:buChar char="Ø"/>
              <a:defRPr sz="2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1" indent="-342900" fontAlgn="auto">
              <a:lnSpc>
                <a:spcPct val="100000"/>
              </a:lnSpc>
              <a:spcBef>
                <a:spcPts val="300"/>
              </a:spcBef>
              <a:spcAft>
                <a:spcPts val="300"/>
              </a:spcAft>
              <a:buClr>
                <a:srgbClr val="C00000"/>
              </a:buClr>
              <a:buFont typeface="Arial" panose="020B0604020202020204" pitchFamily="34" charset="0"/>
              <a:buChar char="•"/>
              <a:tabLst/>
              <a:defRPr/>
            </a:pPr>
            <a:r>
              <a:rPr lang="en-US" altLang="en-US" sz="2400" dirty="0"/>
              <a:t>50 states, 6 cities including NYC and 6 US territories</a:t>
            </a:r>
          </a:p>
          <a:p>
            <a:pPr marL="342900" marR="0" lvl="1" indent="-342900" fontAlgn="auto">
              <a:lnSpc>
                <a:spcPct val="100000"/>
              </a:lnSpc>
              <a:spcBef>
                <a:spcPts val="300"/>
              </a:spcBef>
              <a:spcAft>
                <a:spcPts val="300"/>
              </a:spcAft>
              <a:buClr>
                <a:srgbClr val="C00000"/>
              </a:buClr>
              <a:buFont typeface="Arial" panose="020B0604020202020204" pitchFamily="34" charset="0"/>
              <a:buChar char="•"/>
              <a:tabLst/>
              <a:defRPr/>
            </a:pPr>
            <a:r>
              <a:rPr lang="en-US" altLang="en-US" sz="2400" dirty="0"/>
              <a:t>National PHBP Program objectives:</a:t>
            </a:r>
          </a:p>
          <a:p>
            <a:pPr marL="742950" marR="586105" lvl="1" indent="-285750" fontAlgn="auto">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Identify Hepatitis B infected pregnant and postpartum patients </a:t>
            </a:r>
          </a:p>
          <a:p>
            <a:pPr marL="742950" marR="586105" lvl="1" indent="-285750" fontAlgn="auto">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For infants born to Hepatitis B infected mothers, ensure:</a:t>
            </a:r>
          </a:p>
          <a:p>
            <a:pPr marL="1085850" marR="586105" lvl="2" indent="-285750" fontAlgn="auto">
              <a:lnSpc>
                <a:spcPct val="100000"/>
              </a:lnSpc>
              <a:spcBef>
                <a:spcPts val="600"/>
              </a:spcBef>
              <a:spcAft>
                <a:spcPts val="600"/>
              </a:spcAft>
              <a:buFont typeface="Wingdings" panose="05000000000000000000" pitchFamily="2" charset="2"/>
              <a:buChar char=""/>
              <a:tabLst>
                <a:tab pos="914400" algn="l"/>
                <a:tab pos="6515100" algn="l"/>
              </a:tabLst>
              <a:defRPr/>
            </a:pPr>
            <a:r>
              <a:rPr lang="en-US" sz="2400" dirty="0"/>
              <a:t>Newborn prophylaxis within 12 hours of birth (Hep B vaccine and HBIG)</a:t>
            </a:r>
          </a:p>
          <a:p>
            <a:pPr marL="1085850" marR="586105" lvl="2" indent="-285750" fontAlgn="auto">
              <a:lnSpc>
                <a:spcPct val="100000"/>
              </a:lnSpc>
              <a:spcBef>
                <a:spcPts val="600"/>
              </a:spcBef>
              <a:spcAft>
                <a:spcPts val="600"/>
              </a:spcAft>
              <a:buFont typeface="Wingdings" panose="05000000000000000000" pitchFamily="2" charset="2"/>
              <a:buChar char=""/>
              <a:tabLst>
                <a:tab pos="914400" algn="l"/>
                <a:tab pos="6515100" algn="l"/>
              </a:tabLst>
              <a:defRPr/>
            </a:pPr>
            <a:r>
              <a:rPr lang="en-US" sz="2400" dirty="0"/>
              <a:t>Timely completion of the three-dose Hepatitis B vaccine series </a:t>
            </a:r>
          </a:p>
          <a:p>
            <a:pPr marL="1085850" marR="586105" lvl="2" indent="-285750" fontAlgn="auto">
              <a:lnSpc>
                <a:spcPct val="100000"/>
              </a:lnSpc>
              <a:spcBef>
                <a:spcPts val="600"/>
              </a:spcBef>
              <a:spcAft>
                <a:spcPts val="600"/>
              </a:spcAft>
              <a:buFont typeface="Wingdings" panose="05000000000000000000" pitchFamily="2" charset="2"/>
              <a:buChar char=""/>
              <a:tabLst>
                <a:tab pos="914400" algn="l"/>
                <a:tab pos="6515100" algn="l"/>
              </a:tabLst>
              <a:defRPr/>
            </a:pPr>
            <a:r>
              <a:rPr lang="en-US" sz="2400" dirty="0"/>
              <a:t>Post vaccination testing </a:t>
            </a:r>
          </a:p>
        </p:txBody>
      </p:sp>
    </p:spTree>
    <p:extLst>
      <p:ext uri="{BB962C8B-B14F-4D97-AF65-F5344CB8AC3E}">
        <p14:creationId xmlns:p14="http://schemas.microsoft.com/office/powerpoint/2010/main" val="2670248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A481-B0DA-4301-9F58-12E7112B0838}"/>
              </a:ext>
            </a:extLst>
          </p:cNvPr>
          <p:cNvSpPr>
            <a:spLocks noGrp="1"/>
          </p:cNvSpPr>
          <p:nvPr>
            <p:ph type="title"/>
          </p:nvPr>
        </p:nvSpPr>
        <p:spPr>
          <a:xfrm>
            <a:off x="146304" y="1044395"/>
            <a:ext cx="12328071" cy="777874"/>
          </a:xfrm>
        </p:spPr>
        <p:txBody>
          <a:bodyPr>
            <a:noAutofit/>
          </a:bodyPr>
          <a:lstStyle/>
          <a:p>
            <a:pPr algn="ctr"/>
            <a:r>
              <a:rPr lang="en-US" sz="4800" dirty="0">
                <a:cs typeface="Arial" panose="020B0604020202020204" pitchFamily="34" charset="0"/>
              </a:rPr>
              <a:t>Hepatitis B Testing and </a:t>
            </a:r>
            <a:br>
              <a:rPr lang="en-US" sz="4800" dirty="0">
                <a:cs typeface="Arial" panose="020B0604020202020204" pitchFamily="34" charset="0"/>
              </a:rPr>
            </a:br>
            <a:r>
              <a:rPr lang="en-US" sz="4800" dirty="0">
                <a:cs typeface="Arial" panose="020B0604020202020204" pitchFamily="34" charset="0"/>
              </a:rPr>
              <a:t>Public Health Reporting during Pregnancy</a:t>
            </a:r>
          </a:p>
        </p:txBody>
      </p:sp>
      <p:sp>
        <p:nvSpPr>
          <p:cNvPr id="3" name="Content Placeholder 2">
            <a:extLst>
              <a:ext uri="{FF2B5EF4-FFF2-40B4-BE49-F238E27FC236}">
                <a16:creationId xmlns:a16="http://schemas.microsoft.com/office/drawing/2014/main" id="{6F954A1E-BA7B-42A4-84C5-01F21EE37BDF}"/>
              </a:ext>
            </a:extLst>
          </p:cNvPr>
          <p:cNvSpPr>
            <a:spLocks noGrp="1"/>
          </p:cNvSpPr>
          <p:nvPr>
            <p:ph idx="1"/>
          </p:nvPr>
        </p:nvSpPr>
        <p:spPr>
          <a:xfrm>
            <a:off x="546424" y="2859634"/>
            <a:ext cx="10444718" cy="4352195"/>
          </a:xfrm>
        </p:spPr>
        <p:txBody>
          <a:bodyPr>
            <a:normAutofit/>
          </a:bodyPr>
          <a:lstStyle/>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All pregnant patients should be tested for HBsAg</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All Hepatitis B infected pregnant patients should be tested for HBV DNA</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All Hepatitis B infected pregnant patients should be reported to local public authorities in the jurisdiction where the patient resides</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Reporters may include prenatal care providers, laboratories, delivery facilities, universal reporting methods</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Reporting methods may include paper or electronic methods</a:t>
            </a:r>
          </a:p>
        </p:txBody>
      </p:sp>
    </p:spTree>
    <p:extLst>
      <p:ext uri="{BB962C8B-B14F-4D97-AF65-F5344CB8AC3E}">
        <p14:creationId xmlns:p14="http://schemas.microsoft.com/office/powerpoint/2010/main" val="1597098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53A5-063C-4DB4-9EF5-90C550B90415}"/>
              </a:ext>
            </a:extLst>
          </p:cNvPr>
          <p:cNvSpPr>
            <a:spLocks noGrp="1"/>
          </p:cNvSpPr>
          <p:nvPr>
            <p:ph type="title"/>
          </p:nvPr>
        </p:nvSpPr>
        <p:spPr>
          <a:xfrm>
            <a:off x="487680" y="457200"/>
            <a:ext cx="11080863" cy="777874"/>
          </a:xfrm>
        </p:spPr>
        <p:txBody>
          <a:bodyPr>
            <a:normAutofit fontScale="90000"/>
          </a:bodyPr>
          <a:lstStyle/>
          <a:p>
            <a:pPr algn="ctr"/>
            <a:br>
              <a:rPr lang="en-US" dirty="0"/>
            </a:br>
            <a:r>
              <a:rPr lang="en-US" sz="5300" dirty="0">
                <a:cs typeface="Arial" panose="020B0604020202020204" pitchFamily="34" charset="0"/>
              </a:rPr>
              <a:t>Identification of Hepatitis B Infected Pregnant Patients</a:t>
            </a:r>
            <a:br>
              <a:rPr lang="en-US" sz="5300" dirty="0">
                <a:cs typeface="Arial" panose="020B0604020202020204" pitchFamily="34" charset="0"/>
              </a:rPr>
            </a:br>
            <a:r>
              <a:rPr lang="en-US" sz="2200" dirty="0"/>
              <a:t>New York City</a:t>
            </a:r>
          </a:p>
        </p:txBody>
      </p:sp>
      <p:sp>
        <p:nvSpPr>
          <p:cNvPr id="3" name="Content Placeholder 2">
            <a:extLst>
              <a:ext uri="{FF2B5EF4-FFF2-40B4-BE49-F238E27FC236}">
                <a16:creationId xmlns:a16="http://schemas.microsoft.com/office/drawing/2014/main" id="{A7D5B7BA-0AA5-4C5F-8ECB-AF372DAB35C6}"/>
              </a:ext>
            </a:extLst>
          </p:cNvPr>
          <p:cNvSpPr>
            <a:spLocks noGrp="1"/>
          </p:cNvSpPr>
          <p:nvPr>
            <p:ph idx="1"/>
          </p:nvPr>
        </p:nvSpPr>
        <p:spPr>
          <a:xfrm>
            <a:off x="610431" y="2012051"/>
            <a:ext cx="10971137" cy="3830688"/>
          </a:xfrm>
        </p:spPr>
        <p:txBody>
          <a:bodyPr>
            <a:noAutofit/>
          </a:bodyPr>
          <a:lstStyle/>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NYS Public Health Law mandates provider initiated prenatal testing and reporting</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NYC health code requires laboratories to report pregnancy status (since 2014)</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Prenatal panels that include Hepatitis B testing, pregnancy related ICD-10 codes, pregnancy questions on lab requisitions, patients admitted to L&amp;D</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Maternal HBsAg status is recorded on the Newborn Metabolic Screening Form for all newborns</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Enhanced surveillance methods using additional data sources such as b</a:t>
            </a:r>
            <a:r>
              <a:rPr lang="en-US" sz="2400" dirty="0">
                <a:solidFill>
                  <a:srgbClr val="000000"/>
                </a:solidFill>
                <a:cs typeface="Times New Roman" panose="02020603050405020304" pitchFamily="18" charset="0"/>
              </a:rPr>
              <a:t>irth certificate data and newborn metabolic screening data</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Referral to patient navigation for Hepatitis B evaluation</a:t>
            </a:r>
          </a:p>
        </p:txBody>
      </p:sp>
    </p:spTree>
    <p:extLst>
      <p:ext uri="{BB962C8B-B14F-4D97-AF65-F5344CB8AC3E}">
        <p14:creationId xmlns:p14="http://schemas.microsoft.com/office/powerpoint/2010/main" val="2497626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C57A-23CD-4DAA-BCBB-48BCB4DF764D}"/>
              </a:ext>
            </a:extLst>
          </p:cNvPr>
          <p:cNvSpPr>
            <a:spLocks noGrp="1"/>
          </p:cNvSpPr>
          <p:nvPr>
            <p:ph type="title"/>
          </p:nvPr>
        </p:nvSpPr>
        <p:spPr/>
        <p:txBody>
          <a:bodyPr>
            <a:noAutofit/>
          </a:bodyPr>
          <a:lstStyle/>
          <a:p>
            <a:pPr algn="ctr"/>
            <a:r>
              <a:rPr lang="en-US" sz="4800" dirty="0">
                <a:cs typeface="Arial" panose="020B0604020202020204" pitchFamily="34" charset="0"/>
              </a:rPr>
              <a:t>Summary	</a:t>
            </a:r>
          </a:p>
        </p:txBody>
      </p:sp>
      <p:sp>
        <p:nvSpPr>
          <p:cNvPr id="3" name="Content Placeholder 2">
            <a:extLst>
              <a:ext uri="{FF2B5EF4-FFF2-40B4-BE49-F238E27FC236}">
                <a16:creationId xmlns:a16="http://schemas.microsoft.com/office/drawing/2014/main" id="{FAA71DB9-13E5-45CF-8909-46EB495D06C6}"/>
              </a:ext>
            </a:extLst>
          </p:cNvPr>
          <p:cNvSpPr>
            <a:spLocks noGrp="1"/>
          </p:cNvSpPr>
          <p:nvPr>
            <p:ph idx="1"/>
          </p:nvPr>
        </p:nvSpPr>
        <p:spPr>
          <a:xfrm>
            <a:off x="392361" y="1586346"/>
            <a:ext cx="11132127" cy="5271654"/>
          </a:xfrm>
        </p:spPr>
        <p:txBody>
          <a:bodyPr>
            <a:noAutofit/>
          </a:bodyPr>
          <a:lstStyle/>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Hepatitis B continues to be a significant public health problem worldwide</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Chronic infection associated with lifelong morbidity and mortality</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US incidence of Hepatitis B has declined dramatically but prevention of perinatal Hepatitis B infection remains critical</a:t>
            </a:r>
          </a:p>
          <a:p>
            <a:pPr marL="742950" marR="586105" lvl="1" indent="-285750">
              <a:lnSpc>
                <a:spcPct val="110000"/>
              </a:lnSpc>
              <a:spcBef>
                <a:spcPts val="600"/>
              </a:spcBef>
              <a:spcAft>
                <a:spcPts val="500"/>
              </a:spcAft>
              <a:buFont typeface="Wingdings" panose="05000000000000000000" pitchFamily="2" charset="2"/>
              <a:buChar char=""/>
              <a:tabLst>
                <a:tab pos="914400" algn="l"/>
                <a:tab pos="6515100" algn="l"/>
              </a:tabLst>
              <a:defRPr/>
            </a:pPr>
            <a:r>
              <a:rPr lang="en-US" sz="2400" dirty="0">
                <a:solidFill>
                  <a:srgbClr val="000000"/>
                </a:solidFill>
                <a:cs typeface="Times New Roman" panose="02020603050405020304" pitchFamily="18" charset="0"/>
              </a:rPr>
              <a:t>Majority of Hepatitis B positive pregnant patients are foreign-born</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The combined approach is very effective in preventing most infections</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Local public health should provide conduct case management to ensure vaccination and testing of the infants</a:t>
            </a:r>
          </a:p>
          <a:p>
            <a:pPr marL="342900" lvl="1" indent="-342900">
              <a:lnSpc>
                <a:spcPct val="100000"/>
              </a:lnSpc>
              <a:spcBef>
                <a:spcPts val="300"/>
              </a:spcBef>
              <a:spcAft>
                <a:spcPts val="300"/>
              </a:spcAft>
              <a:buClr>
                <a:srgbClr val="C00000"/>
              </a:buClr>
              <a:buFont typeface="Arial" panose="020B0604020202020204" pitchFamily="34" charset="0"/>
              <a:buChar char="•"/>
              <a:defRPr/>
            </a:pPr>
            <a:r>
              <a:rPr lang="en-US" sz="2400" dirty="0"/>
              <a:t>Multiple surveillance strategies should be used to identify Hepatitis B in pregnancy</a:t>
            </a:r>
          </a:p>
        </p:txBody>
      </p:sp>
    </p:spTree>
    <p:extLst>
      <p:ext uri="{BB962C8B-B14F-4D97-AF65-F5344CB8AC3E}">
        <p14:creationId xmlns:p14="http://schemas.microsoft.com/office/powerpoint/2010/main" val="3045281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2777D1-017F-5843-AF14-04BDB25FC1F1}"/>
              </a:ext>
            </a:extLst>
          </p:cNvPr>
          <p:cNvSpPr>
            <a:spLocks noGrp="1"/>
          </p:cNvSpPr>
          <p:nvPr>
            <p:ph type="ctrTitle"/>
          </p:nvPr>
        </p:nvSpPr>
        <p:spPr>
          <a:xfrm>
            <a:off x="565628" y="1884079"/>
            <a:ext cx="9695972" cy="859123"/>
          </a:xfrm>
        </p:spPr>
        <p:txBody>
          <a:bodyPr>
            <a:normAutofit fontScale="90000"/>
          </a:bodyPr>
          <a:lstStyle/>
          <a:p>
            <a:r>
              <a:rPr lang="en-US" dirty="0"/>
              <a:t>Thank you for joining: </a:t>
            </a:r>
            <a:br>
              <a:rPr lang="en-US" dirty="0"/>
            </a:br>
            <a:r>
              <a:rPr lang="en-US" dirty="0"/>
              <a:t>Preventing Perinatal Hepatitis B and C Transmission</a:t>
            </a:r>
          </a:p>
        </p:txBody>
      </p:sp>
      <p:sp>
        <p:nvSpPr>
          <p:cNvPr id="4" name="Text Placeholder 3">
            <a:extLst>
              <a:ext uri="{FF2B5EF4-FFF2-40B4-BE49-F238E27FC236}">
                <a16:creationId xmlns:a16="http://schemas.microsoft.com/office/drawing/2014/main" id="{58FA98AD-C829-454B-8AD7-26ABF17AC48B}"/>
              </a:ext>
            </a:extLst>
          </p:cNvPr>
          <p:cNvSpPr>
            <a:spLocks noGrp="1"/>
          </p:cNvSpPr>
          <p:nvPr>
            <p:ph type="body" sz="quarter" idx="13"/>
          </p:nvPr>
        </p:nvSpPr>
        <p:spPr>
          <a:xfrm>
            <a:off x="565628" y="3343275"/>
            <a:ext cx="7897652" cy="1100138"/>
          </a:xfrm>
        </p:spPr>
        <p:txBody>
          <a:bodyPr>
            <a:normAutofit fontScale="92500"/>
          </a:bodyPr>
          <a:lstStyle/>
          <a:p>
            <a:r>
              <a:rPr lang="en-US" sz="1800" dirty="0"/>
              <a:t>Subscribe to </a:t>
            </a:r>
            <a:r>
              <a:rPr lang="en-US" sz="1800" dirty="0" err="1"/>
              <a:t>HepVu’s</a:t>
            </a:r>
            <a:r>
              <a:rPr lang="en-US" sz="1800" dirty="0"/>
              <a:t> newsletter and blog updates at </a:t>
            </a:r>
            <a:r>
              <a:rPr lang="en-US" sz="1800" b="1" u="sng" dirty="0"/>
              <a:t>HepVu.org/email-signup</a:t>
            </a:r>
            <a:r>
              <a:rPr lang="en-US" sz="1800" b="1" dirty="0"/>
              <a:t> </a:t>
            </a:r>
          </a:p>
          <a:p>
            <a:endParaRPr lang="en-US" sz="1800" dirty="0"/>
          </a:p>
          <a:p>
            <a:r>
              <a:rPr lang="en-US" sz="2200" dirty="0"/>
              <a:t>The recording and slides will be available on </a:t>
            </a:r>
            <a:r>
              <a:rPr lang="en-US" sz="2200" b="1" u="sng" dirty="0"/>
              <a:t>HepVu.org</a:t>
            </a:r>
          </a:p>
        </p:txBody>
      </p:sp>
    </p:spTree>
    <p:extLst>
      <p:ext uri="{BB962C8B-B14F-4D97-AF65-F5344CB8AC3E}">
        <p14:creationId xmlns:p14="http://schemas.microsoft.com/office/powerpoint/2010/main" val="8653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870C2-C3B0-47FA-971C-A9684CA58E3F}"/>
              </a:ext>
            </a:extLst>
          </p:cNvPr>
          <p:cNvSpPr txBox="1"/>
          <p:nvPr/>
        </p:nvSpPr>
        <p:spPr>
          <a:xfrm>
            <a:off x="990600" y="2764432"/>
            <a:ext cx="4448298" cy="2806922"/>
          </a:xfrm>
          <a:prstGeom prst="rect">
            <a:avLst/>
          </a:prstGeom>
          <a:noFill/>
        </p:spPr>
        <p:txBody>
          <a:bodyPr wrap="square" lIns="0" tIns="0" rIns="0" bIns="0" rtlCol="0">
            <a:spAutoFit/>
          </a:bodyPr>
          <a:lstStyle/>
          <a:p>
            <a:pPr marL="0" marR="0" lvl="0" indent="0" algn="l" defTabSz="914400" rtl="0" eaLnBrk="1" fontAlgn="auto" latinLnBrk="0" hangingPunct="1">
              <a:lnSpc>
                <a:spcPct val="80000"/>
              </a:lnSpc>
              <a:spcBef>
                <a:spcPts val="1000"/>
              </a:spcBef>
              <a:spcAft>
                <a:spcPts val="0"/>
              </a:spcAft>
              <a:buClrTx/>
              <a:buSzTx/>
              <a:buFontTx/>
              <a:buNone/>
              <a:tabLst/>
              <a:defRPr/>
            </a:pPr>
            <a:r>
              <a:rPr kumimoji="0" lang="en-US" sz="3800" b="1" i="0" u="none" strike="noStrike" kern="1200" cap="none" spc="0" normalizeH="0" baseline="0" noProof="0" dirty="0">
                <a:ln>
                  <a:noFill/>
                </a:ln>
                <a:solidFill>
                  <a:srgbClr val="041133"/>
                </a:solidFill>
                <a:effectLst/>
                <a:uLnTx/>
                <a:uFillTx/>
                <a:latin typeface="Arial" panose="020B0604020202020204" pitchFamily="34" charset="0"/>
                <a:ea typeface="+mn-ea"/>
                <a:cs typeface="+mn-cs"/>
              </a:rPr>
              <a:t>Goal 1.3:  “Eliminate perinatal transmission of Hepatitis B and Hepatitis C”</a:t>
            </a:r>
          </a:p>
        </p:txBody>
      </p:sp>
      <p:sp>
        <p:nvSpPr>
          <p:cNvPr id="2" name="Slide Number Placeholder 1">
            <a:extLst>
              <a:ext uri="{FF2B5EF4-FFF2-40B4-BE49-F238E27FC236}">
                <a16:creationId xmlns:a16="http://schemas.microsoft.com/office/drawing/2014/main" id="{FF3F2CA9-0B71-4C6B-817A-103885E69A1A}"/>
              </a:ext>
            </a:extLst>
          </p:cNvPr>
          <p:cNvSpPr>
            <a:spLocks noGrp="1"/>
          </p:cNvSpPr>
          <p:nvPr>
            <p:ph type="sldNum" sz="quarter" idx="4"/>
          </p:nvPr>
        </p:nvSpPr>
        <p:spPr>
          <a:xfrm>
            <a:off x="146446" y="6339904"/>
            <a:ext cx="38100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65FE9E7-1A92-45FD-9CBA-52B7C49E9D40}" type="slidenum">
              <a:rPr kumimoji="0" lang="en-US" sz="1000" b="1"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40A43076-98F2-4F0D-8892-FF70E5655F33}"/>
              </a:ext>
            </a:extLst>
          </p:cNvPr>
          <p:cNvSpPr txBox="1"/>
          <p:nvPr/>
        </p:nvSpPr>
        <p:spPr>
          <a:xfrm>
            <a:off x="76775" y="243840"/>
            <a:ext cx="315594" cy="2184400"/>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41133"/>
              </a:solidFill>
              <a:effectLst/>
              <a:uLnTx/>
              <a:uFillTx/>
              <a:latin typeface="Open Sans"/>
              <a:ea typeface="+mn-ea"/>
              <a:cs typeface="+mn-cs"/>
            </a:endParaRPr>
          </a:p>
        </p:txBody>
      </p:sp>
      <p:sp>
        <p:nvSpPr>
          <p:cNvPr id="15" name="Text Placeholder 4">
            <a:extLst>
              <a:ext uri="{FF2B5EF4-FFF2-40B4-BE49-F238E27FC236}">
                <a16:creationId xmlns:a16="http://schemas.microsoft.com/office/drawing/2014/main" id="{12CFE735-FB5A-456C-A018-9BE9DB3D9EA7}"/>
              </a:ext>
            </a:extLst>
          </p:cNvPr>
          <p:cNvSpPr>
            <a:spLocks noGrp="1"/>
          </p:cNvSpPr>
          <p:nvPr>
            <p:ph type="body" sz="quarter" idx="14"/>
          </p:nvPr>
        </p:nvSpPr>
        <p:spPr>
          <a:xfrm>
            <a:off x="995903" y="793956"/>
            <a:ext cx="1346200" cy="298574"/>
          </a:xfrm>
        </p:spPr>
        <p:txBody>
          <a:bodyPr/>
          <a:lstStyle/>
          <a:p>
            <a:r>
              <a:rPr lang="en-US" dirty="0"/>
              <a:t>Why Perinatal?</a:t>
            </a:r>
          </a:p>
        </p:txBody>
      </p:sp>
      <p:pic>
        <p:nvPicPr>
          <p:cNvPr id="17" name="Picture 16">
            <a:extLst>
              <a:ext uri="{FF2B5EF4-FFF2-40B4-BE49-F238E27FC236}">
                <a16:creationId xmlns:a16="http://schemas.microsoft.com/office/drawing/2014/main" id="{13344F8E-850B-466B-BCFA-65301FD5864F}"/>
              </a:ext>
            </a:extLst>
          </p:cNvPr>
          <p:cNvPicPr>
            <a:picLocks noChangeAspect="1"/>
          </p:cNvPicPr>
          <p:nvPr/>
        </p:nvPicPr>
        <p:blipFill>
          <a:blip r:embed="rId3"/>
          <a:stretch>
            <a:fillRect/>
          </a:stretch>
        </p:blipFill>
        <p:spPr>
          <a:xfrm>
            <a:off x="6967619" y="793956"/>
            <a:ext cx="3704182" cy="4777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502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E79A75-723C-4B4E-9920-9DAEEE20E3D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65FE9E7-1A92-45FD-9CBA-52B7C49E9D40}" type="slidenum">
              <a:rPr kumimoji="0" lang="en-US" sz="1000" b="1"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mn-cs"/>
            </a:endParaRPr>
          </a:p>
        </p:txBody>
      </p:sp>
      <p:sp>
        <p:nvSpPr>
          <p:cNvPr id="10" name="Title 9">
            <a:extLst>
              <a:ext uri="{FF2B5EF4-FFF2-40B4-BE49-F238E27FC236}">
                <a16:creationId xmlns:a16="http://schemas.microsoft.com/office/drawing/2014/main" id="{A95F94EB-9202-4451-A67D-162807B5A5E6}"/>
              </a:ext>
            </a:extLst>
          </p:cNvPr>
          <p:cNvSpPr>
            <a:spLocks noGrp="1"/>
          </p:cNvSpPr>
          <p:nvPr>
            <p:ph type="ctrTitle"/>
          </p:nvPr>
        </p:nvSpPr>
        <p:spPr>
          <a:xfrm>
            <a:off x="995903" y="1600199"/>
            <a:ext cx="5100097" cy="1009651"/>
          </a:xfrm>
        </p:spPr>
        <p:txBody>
          <a:bodyPr>
            <a:normAutofit fontScale="90000"/>
          </a:bodyPr>
          <a:lstStyle/>
          <a:p>
            <a:r>
              <a:rPr lang="en-US" dirty="0"/>
              <a:t>World Hepatitis Day</a:t>
            </a:r>
            <a:br>
              <a:rPr lang="en-US" dirty="0"/>
            </a:br>
            <a:br>
              <a:rPr lang="en-US" dirty="0"/>
            </a:br>
            <a:r>
              <a:rPr lang="en-US" sz="3100" b="0" dirty="0"/>
              <a:t>July 28, 2021</a:t>
            </a:r>
            <a:endParaRPr lang="en-US" b="0" dirty="0"/>
          </a:p>
        </p:txBody>
      </p:sp>
      <p:sp>
        <p:nvSpPr>
          <p:cNvPr id="11" name="Text Placeholder 10">
            <a:extLst>
              <a:ext uri="{FF2B5EF4-FFF2-40B4-BE49-F238E27FC236}">
                <a16:creationId xmlns:a16="http://schemas.microsoft.com/office/drawing/2014/main" id="{F37A8FFA-7A19-594E-9297-B4F96D6BC04F}"/>
              </a:ext>
            </a:extLst>
          </p:cNvPr>
          <p:cNvSpPr>
            <a:spLocks noGrp="1"/>
          </p:cNvSpPr>
          <p:nvPr>
            <p:ph type="body" sz="quarter" idx="14"/>
          </p:nvPr>
        </p:nvSpPr>
        <p:spPr>
          <a:xfrm>
            <a:off x="995902" y="793956"/>
            <a:ext cx="1631473" cy="298574"/>
          </a:xfrm>
        </p:spPr>
        <p:txBody>
          <a:bodyPr/>
          <a:lstStyle/>
          <a:p>
            <a:r>
              <a:rPr lang="en-US" dirty="0"/>
              <a:t>World Hepatitis Day</a:t>
            </a:r>
          </a:p>
        </p:txBody>
      </p:sp>
      <p:sp>
        <p:nvSpPr>
          <p:cNvPr id="43" name="TextBox 42">
            <a:extLst>
              <a:ext uri="{FF2B5EF4-FFF2-40B4-BE49-F238E27FC236}">
                <a16:creationId xmlns:a16="http://schemas.microsoft.com/office/drawing/2014/main" id="{8DA9F536-8684-4512-BC8F-A68F7967B25C}"/>
              </a:ext>
            </a:extLst>
          </p:cNvPr>
          <p:cNvSpPr txBox="1"/>
          <p:nvPr/>
        </p:nvSpPr>
        <p:spPr>
          <a:xfrm>
            <a:off x="76775" y="243840"/>
            <a:ext cx="315594" cy="2184400"/>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41133"/>
              </a:solidFill>
              <a:effectLst/>
              <a:uLnTx/>
              <a:uFillTx/>
              <a:latin typeface="Open Sans"/>
              <a:ea typeface="+mn-ea"/>
              <a:cs typeface="+mn-cs"/>
            </a:endParaRPr>
          </a:p>
        </p:txBody>
      </p:sp>
      <p:pic>
        <p:nvPicPr>
          <p:cNvPr id="1026" name="Picture 2" descr="Logo&#10;&#10;Description automatically generated with medium confidence">
            <a:extLst>
              <a:ext uri="{FF2B5EF4-FFF2-40B4-BE49-F238E27FC236}">
                <a16:creationId xmlns:a16="http://schemas.microsoft.com/office/drawing/2014/main" id="{718C3FE8-F2C1-47BB-B1B3-CC45E2A99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447" y="1755878"/>
            <a:ext cx="7105650" cy="4457700"/>
          </a:xfrm>
          <a:prstGeom prst="rect">
            <a:avLst/>
          </a:prstGeom>
          <a:noFill/>
        </p:spPr>
      </p:pic>
    </p:spTree>
    <p:extLst>
      <p:ext uri="{BB962C8B-B14F-4D97-AF65-F5344CB8AC3E}">
        <p14:creationId xmlns:p14="http://schemas.microsoft.com/office/powerpoint/2010/main" val="143067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E6A9-980D-6440-80AE-A1EC3CA6DE58}"/>
              </a:ext>
            </a:extLst>
          </p:cNvPr>
          <p:cNvSpPr>
            <a:spLocks noGrp="1"/>
          </p:cNvSpPr>
          <p:nvPr>
            <p:ph type="title"/>
          </p:nvPr>
        </p:nvSpPr>
        <p:spPr>
          <a:xfrm>
            <a:off x="394457" y="285527"/>
            <a:ext cx="10169269" cy="5459185"/>
          </a:xfrm>
        </p:spPr>
        <p:txBody>
          <a:bodyPr/>
          <a:lstStyle/>
          <a:p>
            <a:r>
              <a:rPr lang="en-US" sz="4000" dirty="0"/>
              <a:t>Preventing Perinatal Hepatitis C Transmission</a:t>
            </a:r>
            <a:br>
              <a:rPr lang="en-US" sz="4000" dirty="0"/>
            </a:br>
            <a:br>
              <a:rPr lang="en-US" sz="4000" dirty="0"/>
            </a:br>
            <a:br>
              <a:rPr lang="en-US" sz="2400" dirty="0"/>
            </a:br>
            <a:r>
              <a:rPr lang="en-US" sz="2400" dirty="0"/>
              <a:t>Catherine A. Chappell, MD MSc</a:t>
            </a:r>
            <a:br>
              <a:rPr lang="en-US" sz="2400" dirty="0"/>
            </a:br>
            <a:r>
              <a:rPr lang="en-US" sz="2400" dirty="0"/>
              <a:t>Assistant Professor </a:t>
            </a:r>
            <a:br>
              <a:rPr lang="en-US" sz="2400" dirty="0"/>
            </a:br>
            <a:r>
              <a:rPr lang="en-US" sz="2400" dirty="0"/>
              <a:t>Department of Obstetrics, Gynecology and Reproductive Sciences</a:t>
            </a:r>
            <a:br>
              <a:rPr lang="en-US" sz="2400" dirty="0"/>
            </a:br>
            <a:endParaRPr lang="en-US" sz="2400" dirty="0"/>
          </a:p>
        </p:txBody>
      </p:sp>
      <p:sp>
        <p:nvSpPr>
          <p:cNvPr id="3" name="TextBox 2">
            <a:extLst>
              <a:ext uri="{FF2B5EF4-FFF2-40B4-BE49-F238E27FC236}">
                <a16:creationId xmlns:a16="http://schemas.microsoft.com/office/drawing/2014/main" id="{1D3F88E7-5FFE-4AE9-AE3C-47259AA33E7E}"/>
              </a:ext>
            </a:extLst>
          </p:cNvPr>
          <p:cNvSpPr txBox="1"/>
          <p:nvPr/>
        </p:nvSpPr>
        <p:spPr>
          <a:xfrm>
            <a:off x="6468395" y="4900917"/>
            <a:ext cx="5639521"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Catherine Chappell receives research funding from Gilead Sciences and Merck though Magee-</a:t>
            </a:r>
            <a:r>
              <a:rPr lang="en-US" dirty="0" err="1">
                <a:latin typeface="Arial" panose="020B0604020202020204" pitchFamily="34" charset="0"/>
                <a:cs typeface="Arial" panose="020B0604020202020204" pitchFamily="34" charset="0"/>
              </a:rPr>
              <a:t>Womens</a:t>
            </a:r>
            <a:r>
              <a:rPr lang="en-US" dirty="0">
                <a:latin typeface="Arial" panose="020B0604020202020204" pitchFamily="34" charset="0"/>
                <a:cs typeface="Arial" panose="020B0604020202020204" pitchFamily="34" charset="0"/>
              </a:rPr>
              <a:t> Research Institute (MWRI) and Catherine Chappell has served as a consultant for Gilead Sciences.  </a:t>
            </a:r>
          </a:p>
        </p:txBody>
      </p:sp>
      <p:pic>
        <p:nvPicPr>
          <p:cNvPr id="2050" name="Picture 2" descr="UPITT">
            <a:extLst>
              <a:ext uri="{FF2B5EF4-FFF2-40B4-BE49-F238E27FC236}">
                <a16:creationId xmlns:a16="http://schemas.microsoft.com/office/drawing/2014/main" id="{E7D9D647-ACCC-40BE-88B3-318034D04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5055" y="522690"/>
            <a:ext cx="982488" cy="98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4907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55DC5-1BF0-4EEB-8621-3D480F3EA020}"/>
              </a:ext>
            </a:extLst>
          </p:cNvPr>
          <p:cNvSpPr>
            <a:spLocks noGrp="1"/>
          </p:cNvSpPr>
          <p:nvPr>
            <p:ph type="title"/>
          </p:nvPr>
        </p:nvSpPr>
        <p:spPr>
          <a:xfrm>
            <a:off x="1042866" y="320647"/>
            <a:ext cx="10310931" cy="1325563"/>
          </a:xfrm>
        </p:spPr>
        <p:txBody>
          <a:bodyPr/>
          <a:lstStyle/>
          <a:p>
            <a:r>
              <a:rPr lang="en-US" dirty="0"/>
              <a:t>Objectives</a:t>
            </a:r>
          </a:p>
        </p:txBody>
      </p:sp>
      <p:sp>
        <p:nvSpPr>
          <p:cNvPr id="4" name="Content Placeholder 3">
            <a:extLst>
              <a:ext uri="{FF2B5EF4-FFF2-40B4-BE49-F238E27FC236}">
                <a16:creationId xmlns:a16="http://schemas.microsoft.com/office/drawing/2014/main" id="{9195764E-BAA1-462E-9D79-84530AAC3181}"/>
              </a:ext>
            </a:extLst>
          </p:cNvPr>
          <p:cNvSpPr>
            <a:spLocks noGrp="1"/>
          </p:cNvSpPr>
          <p:nvPr>
            <p:ph idx="1"/>
          </p:nvPr>
        </p:nvSpPr>
        <p:spPr>
          <a:xfrm>
            <a:off x="1042866" y="1449444"/>
            <a:ext cx="10310931" cy="4188258"/>
          </a:xfrm>
        </p:spPr>
        <p:txBody>
          <a:bodyPr/>
          <a:lstStyle/>
          <a:p>
            <a:r>
              <a:rPr lang="en-US" dirty="0"/>
              <a:t>Review prevalence of Hepatitis C among pregnant women and women of childbearing age, and associations with opioid epidemic</a:t>
            </a:r>
          </a:p>
          <a:p>
            <a:r>
              <a:rPr lang="en-US" dirty="0"/>
              <a:t>Review epidemiology of mother-to-child (MTC) Hepatitis C transmission</a:t>
            </a:r>
          </a:p>
          <a:p>
            <a:r>
              <a:rPr lang="en-US" dirty="0"/>
              <a:t>Describe current Hepatitis C screening recommendations for pregnant women</a:t>
            </a:r>
          </a:p>
          <a:p>
            <a:r>
              <a:rPr lang="en-US" dirty="0"/>
              <a:t>Identify strategies to prevent MTC transmission of Hepatitis C</a:t>
            </a:r>
          </a:p>
          <a:p>
            <a:r>
              <a:rPr lang="en-US" dirty="0"/>
              <a:t>Describe current status of the research regarding Hepatitis C treatment during pregnancy</a:t>
            </a:r>
          </a:p>
          <a:p>
            <a:pPr marL="0" indent="0">
              <a:buNone/>
            </a:pPr>
            <a:endParaRPr lang="en-US" dirty="0"/>
          </a:p>
        </p:txBody>
      </p:sp>
    </p:spTree>
    <p:extLst>
      <p:ext uri="{BB962C8B-B14F-4D97-AF65-F5344CB8AC3E}">
        <p14:creationId xmlns:p14="http://schemas.microsoft.com/office/powerpoint/2010/main" val="16259363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7C44-EB01-4BE4-9413-594614193137}"/>
              </a:ext>
            </a:extLst>
          </p:cNvPr>
          <p:cNvSpPr>
            <a:spLocks noGrp="1"/>
          </p:cNvSpPr>
          <p:nvPr>
            <p:ph type="title"/>
          </p:nvPr>
        </p:nvSpPr>
        <p:spPr>
          <a:xfrm>
            <a:off x="0" y="293833"/>
            <a:ext cx="12192000" cy="1325563"/>
          </a:xfrm>
        </p:spPr>
        <p:txBody>
          <a:bodyPr/>
          <a:lstStyle/>
          <a:p>
            <a:pPr algn="ctr"/>
            <a:r>
              <a:rPr lang="en-US" dirty="0">
                <a:cs typeface="Arial"/>
              </a:rPr>
              <a:t>Newly Reported Chronic Hepatitis C in the US, 2018</a:t>
            </a:r>
            <a:endParaRPr lang="en-US" dirty="0"/>
          </a:p>
        </p:txBody>
      </p:sp>
      <p:pic>
        <p:nvPicPr>
          <p:cNvPr id="5" name="Picture 5" descr="A picture containing text, map&#10;&#10;Description automatically generated">
            <a:extLst>
              <a:ext uri="{FF2B5EF4-FFF2-40B4-BE49-F238E27FC236}">
                <a16:creationId xmlns:a16="http://schemas.microsoft.com/office/drawing/2014/main" id="{ABB7315B-2C6A-4A66-9B25-48E3BEAA9DC7}"/>
              </a:ext>
            </a:extLst>
          </p:cNvPr>
          <p:cNvPicPr>
            <a:picLocks noGrp="1" noChangeAspect="1"/>
          </p:cNvPicPr>
          <p:nvPr>
            <p:ph idx="1"/>
          </p:nvPr>
        </p:nvPicPr>
        <p:blipFill>
          <a:blip r:embed="rId2"/>
          <a:stretch>
            <a:fillRect/>
          </a:stretch>
        </p:blipFill>
        <p:spPr>
          <a:xfrm>
            <a:off x="2486090" y="1903433"/>
            <a:ext cx="7338624" cy="3740064"/>
          </a:xfrm>
        </p:spPr>
      </p:pic>
      <p:sp>
        <p:nvSpPr>
          <p:cNvPr id="6" name="TextBox 5">
            <a:extLst>
              <a:ext uri="{FF2B5EF4-FFF2-40B4-BE49-F238E27FC236}">
                <a16:creationId xmlns:a16="http://schemas.microsoft.com/office/drawing/2014/main" id="{77DDC164-7AA2-4A0C-8A84-263201017023}"/>
              </a:ext>
            </a:extLst>
          </p:cNvPr>
          <p:cNvSpPr txBox="1"/>
          <p:nvPr/>
        </p:nvSpPr>
        <p:spPr>
          <a:xfrm>
            <a:off x="1514944" y="1436318"/>
            <a:ext cx="9684705" cy="2492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dirty="0">
                <a:cs typeface="Arial"/>
              </a:rPr>
              <a:t>Number of newly reported* Hepatitis C cases by sex and age in the United States, 2018 (N=137,713) </a:t>
            </a:r>
            <a:endParaRPr lang="en-US" dirty="0"/>
          </a:p>
        </p:txBody>
      </p:sp>
      <p:sp>
        <p:nvSpPr>
          <p:cNvPr id="7" name="TextBox 6">
            <a:extLst>
              <a:ext uri="{FF2B5EF4-FFF2-40B4-BE49-F238E27FC236}">
                <a16:creationId xmlns:a16="http://schemas.microsoft.com/office/drawing/2014/main" id="{03B14B67-77DF-40BA-BA3C-4591409A82E7}"/>
              </a:ext>
            </a:extLst>
          </p:cNvPr>
          <p:cNvSpPr txBox="1"/>
          <p:nvPr/>
        </p:nvSpPr>
        <p:spPr>
          <a:xfrm>
            <a:off x="796316" y="5861313"/>
            <a:ext cx="11121963" cy="4708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pPr>
            <a:r>
              <a:rPr lang="en-US" sz="1600" dirty="0">
                <a:cs typeface="Arial"/>
              </a:rPr>
              <a:t>* Data was not either not reportable by law statute or regulation, not reported or otherwise unavailable from Alabama, Arkansas, California, Delaware, District of Columbia, Hawaii, Indiana, Kentucky, Mississippi, Nevada, North Carolina Rhode Island, and Texas</a:t>
            </a:r>
            <a:r>
              <a:rPr lang="en-US" dirty="0">
                <a:cs typeface="Arial"/>
              </a:rPr>
              <a:t> </a:t>
            </a:r>
          </a:p>
        </p:txBody>
      </p:sp>
      <p:sp>
        <p:nvSpPr>
          <p:cNvPr id="8" name="Footer Placeholder 3">
            <a:extLst>
              <a:ext uri="{FF2B5EF4-FFF2-40B4-BE49-F238E27FC236}">
                <a16:creationId xmlns:a16="http://schemas.microsoft.com/office/drawing/2014/main" id="{7BD49256-5256-FF4A-B98C-7D95FFF95C0B}"/>
              </a:ext>
            </a:extLst>
          </p:cNvPr>
          <p:cNvSpPr txBox="1">
            <a:spLocks/>
          </p:cNvSpPr>
          <p:nvPr/>
        </p:nvSpPr>
        <p:spPr>
          <a:xfrm>
            <a:off x="4579655" y="6332211"/>
            <a:ext cx="7338624" cy="6924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ea typeface="+mn-lt"/>
                <a:cs typeface="+mn-lt"/>
                <a:hlinkClick r:id="rId3"/>
              </a:rPr>
              <a:t>https://www.cdc.gov/hepatitis/statistics/2018surveillance/HepC.</a:t>
            </a:r>
            <a:r>
              <a:rPr lang="en-US" dirty="0">
                <a:ea typeface="+mn-lt"/>
                <a:cs typeface="+mn-lt"/>
              </a:rPr>
              <a:t> </a:t>
            </a:r>
            <a:endParaRPr lang="en-US" dirty="0"/>
          </a:p>
        </p:txBody>
      </p:sp>
    </p:spTree>
    <p:extLst>
      <p:ext uri="{BB962C8B-B14F-4D97-AF65-F5344CB8AC3E}">
        <p14:creationId xmlns:p14="http://schemas.microsoft.com/office/powerpoint/2010/main" val="36499282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30343A"/>
      </a:dk2>
      <a:lt2>
        <a:srgbClr val="FFFFFF"/>
      </a:lt2>
      <a:accent1>
        <a:srgbClr val="75246E"/>
      </a:accent1>
      <a:accent2>
        <a:srgbClr val="A3224E"/>
      </a:accent2>
      <a:accent3>
        <a:srgbClr val="B286BB"/>
      </a:accent3>
      <a:accent4>
        <a:srgbClr val="596770"/>
      </a:accent4>
      <a:accent5>
        <a:srgbClr val="441640"/>
      </a:accent5>
      <a:accent6>
        <a:srgbClr val="661530"/>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WEEK presentation " id="{61537CC7-71CE-D547-8A94-00FD0D26E067}" vid="{5ECF1E6B-5296-5748-8FEA-FE56ACCA3FDA}"/>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78">
      <a:dk1>
        <a:srgbClr val="041133"/>
      </a:dk1>
      <a:lt1>
        <a:srgbClr val="FFFFFF"/>
      </a:lt1>
      <a:dk2>
        <a:srgbClr val="2F2F2E"/>
      </a:dk2>
      <a:lt2>
        <a:srgbClr val="F4F6FB"/>
      </a:lt2>
      <a:accent1>
        <a:srgbClr val="F4B518"/>
      </a:accent1>
      <a:accent2>
        <a:srgbClr val="373A37"/>
      </a:accent2>
      <a:accent3>
        <a:srgbClr val="2F82AB"/>
      </a:accent3>
      <a:accent4>
        <a:srgbClr val="182339"/>
      </a:accent4>
      <a:accent5>
        <a:srgbClr val="DE802D"/>
      </a:accent5>
      <a:accent6>
        <a:srgbClr val="3E214A"/>
      </a:accent6>
      <a:hlink>
        <a:srgbClr val="29A5C7"/>
      </a:hlink>
      <a:folHlink>
        <a:srgbClr val="F7C775"/>
      </a:folHlink>
    </a:clrScheme>
    <a:fontScheme name="PITCH DECK">
      <a:majorFont>
        <a:latin typeface="Montserrat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7510492B2B0A4692C43EE7F37D252E" ma:contentTypeVersion="10" ma:contentTypeDescription="Create a new document." ma:contentTypeScope="" ma:versionID="134334a9daa7712277a7c88b02d78422">
  <xsd:schema xmlns:xsd="http://www.w3.org/2001/XMLSchema" xmlns:xs="http://www.w3.org/2001/XMLSchema" xmlns:p="http://schemas.microsoft.com/office/2006/metadata/properties" xmlns:ns3="7450bb1c-bcf8-4896-b9c3-04a9d4a62cd7" targetNamespace="http://schemas.microsoft.com/office/2006/metadata/properties" ma:root="true" ma:fieldsID="b82fcca189863d6bc88fddc74ea5bbc3" ns3:_="">
    <xsd:import namespace="7450bb1c-bcf8-4896-b9c3-04a9d4a62cd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0bb1c-bcf8-4896-b9c3-04a9d4a62cd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16B58-AF4A-434F-A232-E6B79029A87B}">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7450bb1c-bcf8-4896-b9c3-04a9d4a62cd7"/>
    <ds:schemaRef ds:uri="http://www.w3.org/XML/1998/namespace"/>
    <ds:schemaRef ds:uri="http://purl.org/dc/dcmitype/"/>
  </ds:schemaRefs>
</ds:datastoreItem>
</file>

<file path=customXml/itemProps2.xml><?xml version="1.0" encoding="utf-8"?>
<ds:datastoreItem xmlns:ds="http://schemas.openxmlformats.org/officeDocument/2006/customXml" ds:itemID="{203DBF59-C6F3-4721-A28E-A311D4772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50bb1c-bcf8-4896-b9c3-04a9d4a62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EB14AE-9677-4E07-BEC2-5BEB099955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1944</TotalTime>
  <Words>7059</Words>
  <Application>Microsoft Office PowerPoint</Application>
  <PresentationFormat>Widescreen</PresentationFormat>
  <Paragraphs>610</Paragraphs>
  <Slides>45</Slides>
  <Notes>39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Arial</vt:lpstr>
      <vt:lpstr>Arial Narrow</vt:lpstr>
      <vt:lpstr>BlinkMacSystemFont</vt:lpstr>
      <vt:lpstr>Calibri</vt:lpstr>
      <vt:lpstr>Century Gothic</vt:lpstr>
      <vt:lpstr>Corbel</vt:lpstr>
      <vt:lpstr>Franklin Gothic Book</vt:lpstr>
      <vt:lpstr>Lato</vt:lpstr>
      <vt:lpstr>Open Sans</vt:lpstr>
      <vt:lpstr>Times New Roman</vt:lpstr>
      <vt:lpstr>Wingdings</vt:lpstr>
      <vt:lpstr>Office Theme</vt:lpstr>
      <vt:lpstr>1_Office Theme</vt:lpstr>
      <vt:lpstr>2_Office Theme</vt:lpstr>
      <vt:lpstr>Thank you for joining:  Preventing Perinatal Hepatitis B and C Transmission</vt:lpstr>
      <vt:lpstr>Preventing Perinatal Hepatitis B and C Transmission</vt:lpstr>
      <vt:lpstr>Webinar Panelists</vt:lpstr>
      <vt:lpstr>Making data on the viral hepatitis epidemic widely available, easily accessible, and locally relevant to inform public health decision making.</vt:lpstr>
      <vt:lpstr>PowerPoint Presentation</vt:lpstr>
      <vt:lpstr>World Hepatitis Day  July 28, 2021</vt:lpstr>
      <vt:lpstr>Preventing Perinatal Hepatitis C Transmission   Catherine A. Chappell, MD MSc Assistant Professor  Department of Obstetrics, Gynecology and Reproductive Sciences </vt:lpstr>
      <vt:lpstr>Objectives</vt:lpstr>
      <vt:lpstr>Newly Reported Chronic Hepatitis C in the US, 2018</vt:lpstr>
      <vt:lpstr>Defining the Scope of Maternal Hepatitis C</vt:lpstr>
      <vt:lpstr>Maternal Characteristics Hepatitis C vs Non-Hepatitis C−Affected Pregnancies1</vt:lpstr>
      <vt:lpstr>Perinatal Hepatitis C Transmission</vt:lpstr>
      <vt:lpstr>Universal Hepatitis C Screening During Pregnancy Now Recommended by Everyone</vt:lpstr>
      <vt:lpstr>Reasons Cited for Universal Hepatitis C Screening </vt:lpstr>
      <vt:lpstr>Assessment of Mother-to-Child Hepatitis C Transmission</vt:lpstr>
      <vt:lpstr>Interventions to Decrease Perinatal Transmission:  Lessons from HIV?</vt:lpstr>
      <vt:lpstr>Hepatitis C Treatment During Pregnancy?</vt:lpstr>
      <vt:lpstr>First Study of Ledipasvir/Sofosbuvir in Pregnant Women</vt:lpstr>
      <vt:lpstr>Conclusions from the Study</vt:lpstr>
      <vt:lpstr>Hepatitis C treatment in pregnancy: increased self-esteem and sense of well-being, which was sometimes protective against relapse</vt:lpstr>
      <vt:lpstr>Goal = Hepatitis C Elimination</vt:lpstr>
      <vt:lpstr>Preventing Perinatal Hepatitis B Transmission</vt:lpstr>
      <vt:lpstr>Conflict of Interest Disclosure</vt:lpstr>
      <vt:lpstr>Learning Objectives</vt:lpstr>
      <vt:lpstr>PowerPoint Presentation</vt:lpstr>
      <vt:lpstr>Hepatitis B Transmission</vt:lpstr>
      <vt:lpstr>PowerPoint Presentation</vt:lpstr>
      <vt:lpstr>Chronic Hepatitis B Infection</vt:lpstr>
      <vt:lpstr>Hepatitis B Epidemiology</vt:lpstr>
      <vt:lpstr>Epidemiology – Worldwide Chronic Hepatitis B Prevalence</vt:lpstr>
      <vt:lpstr>Epidemiology - United States Chronic Hepatitis B</vt:lpstr>
      <vt:lpstr>Hepatitis B Infected Patients of Childbearing Age  United States</vt:lpstr>
      <vt:lpstr>      Race / Ethnicity of Hepatitis B Positive Mothers Who Delivered in 2020  (New York City, N=788)</vt:lpstr>
      <vt:lpstr>Country of Birth for Hepatitis B Positive Mothers Who Delivered in 2020  (New York City, N=788)</vt:lpstr>
      <vt:lpstr>Perinatal Hepatitis B Prevention</vt:lpstr>
      <vt:lpstr>Universal Hepatitis B Birth Dose Recommendation</vt:lpstr>
      <vt:lpstr>Vaccination for Infants Born to  Hepatitis B Positive Mothers</vt:lpstr>
      <vt:lpstr>Post-vaccination Testing for Infants Born to Hepatitis B Positive Mothers</vt:lpstr>
      <vt:lpstr>Hepatitis B DNA Testing  and Antiviral Treatment</vt:lpstr>
      <vt:lpstr>Public Health Approaches</vt:lpstr>
      <vt:lpstr>National Perinatal Hepatitis B Prevention Program (PHBP), CDC</vt:lpstr>
      <vt:lpstr>Hepatitis B Testing and  Public Health Reporting during Pregnancy</vt:lpstr>
      <vt:lpstr> Identification of Hepatitis B Infected Pregnant Patients New York City</vt:lpstr>
      <vt:lpstr>Summary </vt:lpstr>
      <vt:lpstr>Thank you for joining:  Preventing Perinatal Hepatitis B and C Transmission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C: Testing, Diagnosis and Treatment during Pregnancy and Childbearing Age  Catherine A. Chappell, MD MSc Assistant Professor  Department of Obstetrics, Gynecology and Reproductive Sciences</dc:title>
  <dc:creator>Catherine Chappell</dc:creator>
  <cp:lastModifiedBy>Chelsea Koski</cp:lastModifiedBy>
  <cp:revision>16</cp:revision>
  <dcterms:created xsi:type="dcterms:W3CDTF">2021-02-26T19:01:15Z</dcterms:created>
  <dcterms:modified xsi:type="dcterms:W3CDTF">2021-07-28T15:00:22Z</dcterms:modified>
</cp:coreProperties>
</file>